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708" r:id="rId2"/>
    <p:sldMasterId id="2147483680" r:id="rId3"/>
    <p:sldMasterId id="2147483694" r:id="rId4"/>
  </p:sldMasterIdLst>
  <p:notesMasterIdLst>
    <p:notesMasterId r:id="rId52"/>
  </p:notesMasterIdLst>
  <p:handoutMasterIdLst>
    <p:handoutMasterId r:id="rId53"/>
  </p:handoutMasterIdLst>
  <p:sldIdLst>
    <p:sldId id="270" r:id="rId5"/>
    <p:sldId id="271" r:id="rId6"/>
    <p:sldId id="328" r:id="rId7"/>
    <p:sldId id="329" r:id="rId8"/>
    <p:sldId id="331" r:id="rId9"/>
    <p:sldId id="332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90" r:id="rId20"/>
    <p:sldId id="291" r:id="rId21"/>
    <p:sldId id="292" r:id="rId22"/>
    <p:sldId id="293" r:id="rId23"/>
    <p:sldId id="294" r:id="rId24"/>
    <p:sldId id="296" r:id="rId25"/>
    <p:sldId id="297" r:id="rId26"/>
    <p:sldId id="333" r:id="rId27"/>
    <p:sldId id="299" r:id="rId28"/>
    <p:sldId id="300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2" r:id="rId47"/>
    <p:sldId id="323" r:id="rId48"/>
    <p:sldId id="324" r:id="rId49"/>
    <p:sldId id="325" r:id="rId50"/>
    <p:sldId id="266" r:id="rId5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90"/>
    <a:srgbClr val="FF0066"/>
    <a:srgbClr val="8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88398" autoAdjust="0"/>
  </p:normalViewPr>
  <p:slideViewPr>
    <p:cSldViewPr snapToGrid="0" snapToObjects="1" showGuides="1">
      <p:cViewPr>
        <p:scale>
          <a:sx n="75" d="100"/>
          <a:sy n="75" d="100"/>
        </p:scale>
        <p:origin x="-1278" y="-72"/>
      </p:cViewPr>
      <p:guideLst>
        <p:guide orient="horz" pos="2160"/>
        <p:guide orient="horz" pos="682"/>
        <p:guide orient="horz" pos="903"/>
        <p:guide orient="horz" pos="3858"/>
        <p:guide orient="horz" pos="127"/>
        <p:guide pos="2886"/>
        <p:guide pos="286"/>
        <p:guide pos="5473"/>
        <p:guide pos="2937"/>
        <p:guide pos="28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>
        <p:scale>
          <a:sx n="200" d="100"/>
          <a:sy n="200" d="100"/>
        </p:scale>
        <p:origin x="612" y="274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6C528-A28A-468D-AB1D-CAB83EECC5BB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B183A51-7103-4FB1-91E3-B63C202A9FF0}">
      <dgm:prSet/>
      <dgm:spPr/>
      <dgm:t>
        <a:bodyPr/>
        <a:lstStyle/>
        <a:p>
          <a:pPr rtl="0"/>
          <a:r>
            <a:rPr lang="en-US" b="1" dirty="0" smtClean="0">
              <a:latin typeface="EYInterstate" panose="02000503020000020004" pitchFamily="2" charset="0"/>
            </a:rPr>
            <a:t>Sales Tax on Services in Pakistan – An overview </a:t>
          </a:r>
          <a:endParaRPr lang="en-US" b="1" dirty="0">
            <a:latin typeface="EYInterstate" panose="02000503020000020004" pitchFamily="2" charset="0"/>
          </a:endParaRPr>
        </a:p>
      </dgm:t>
    </dgm:pt>
    <dgm:pt modelId="{69953EF1-555B-46CD-BC18-88200FB05F17}" type="parTrans" cxnId="{8B59FFB3-5779-4F3B-B3B1-8F47F22EF4F1}">
      <dgm:prSet/>
      <dgm:spPr/>
      <dgm:t>
        <a:bodyPr/>
        <a:lstStyle/>
        <a:p>
          <a:endParaRPr lang="en-US"/>
        </a:p>
      </dgm:t>
    </dgm:pt>
    <dgm:pt modelId="{6F7856FD-BAFD-459B-958E-0666B9EC8F1F}" type="sibTrans" cxnId="{8B59FFB3-5779-4F3B-B3B1-8F47F22EF4F1}">
      <dgm:prSet/>
      <dgm:spPr/>
      <dgm:t>
        <a:bodyPr/>
        <a:lstStyle/>
        <a:p>
          <a:endParaRPr lang="en-US"/>
        </a:p>
      </dgm:t>
    </dgm:pt>
    <dgm:pt modelId="{9FAE177C-670A-4B84-86DF-1CF8EDDCA897}">
      <dgm:prSet/>
      <dgm:spPr/>
      <dgm:t>
        <a:bodyPr/>
        <a:lstStyle/>
        <a:p>
          <a:pPr rtl="0"/>
          <a:r>
            <a:rPr lang="en-US" b="1" dirty="0" smtClean="0">
              <a:latin typeface="EYInterstate" panose="02000503020000020004" pitchFamily="2" charset="0"/>
            </a:rPr>
            <a:t>A- Charging Provisions</a:t>
          </a:r>
          <a:endParaRPr lang="en-US" b="1" dirty="0">
            <a:latin typeface="EYInterstate" panose="02000503020000020004" pitchFamily="2" charset="0"/>
          </a:endParaRPr>
        </a:p>
      </dgm:t>
    </dgm:pt>
    <dgm:pt modelId="{510D11BA-FDB2-4A8D-81D2-6B44A6B6A34F}" type="parTrans" cxnId="{478F2C4F-0209-4B9D-ACBF-0203DF5119D4}">
      <dgm:prSet/>
      <dgm:spPr/>
      <dgm:t>
        <a:bodyPr/>
        <a:lstStyle/>
        <a:p>
          <a:endParaRPr lang="en-US"/>
        </a:p>
      </dgm:t>
    </dgm:pt>
    <dgm:pt modelId="{008AE5A4-B10F-4904-8387-D6A49487C94A}" type="sibTrans" cxnId="{478F2C4F-0209-4B9D-ACBF-0203DF5119D4}">
      <dgm:prSet/>
      <dgm:spPr/>
      <dgm:t>
        <a:bodyPr/>
        <a:lstStyle/>
        <a:p>
          <a:endParaRPr lang="en-US"/>
        </a:p>
      </dgm:t>
    </dgm:pt>
    <dgm:pt modelId="{E4861B88-ACAF-4057-97E7-2FFC247AA8C8}">
      <dgm:prSet/>
      <dgm:spPr/>
      <dgm:t>
        <a:bodyPr/>
        <a:lstStyle/>
        <a:p>
          <a:pPr rtl="0"/>
          <a:r>
            <a:rPr lang="en-US" dirty="0" smtClean="0">
              <a:latin typeface="EYInterstate" panose="02000503020000020004" pitchFamily="2" charset="0"/>
            </a:rPr>
            <a:t>1- Taxable Services</a:t>
          </a:r>
          <a:endParaRPr lang="en-US" dirty="0">
            <a:latin typeface="EYInterstate" panose="02000503020000020004" pitchFamily="2" charset="0"/>
          </a:endParaRPr>
        </a:p>
      </dgm:t>
    </dgm:pt>
    <dgm:pt modelId="{6D002D15-FC0C-4672-8D76-ADE135E5F6DF}" type="parTrans" cxnId="{F4294138-60AF-4DC5-B971-CE347FE472C5}">
      <dgm:prSet/>
      <dgm:spPr/>
      <dgm:t>
        <a:bodyPr/>
        <a:lstStyle/>
        <a:p>
          <a:endParaRPr lang="en-US"/>
        </a:p>
      </dgm:t>
    </dgm:pt>
    <dgm:pt modelId="{E4A3DAD7-5A0B-4943-8E7F-5A8ED413E3B2}" type="sibTrans" cxnId="{F4294138-60AF-4DC5-B971-CE347FE472C5}">
      <dgm:prSet/>
      <dgm:spPr/>
      <dgm:t>
        <a:bodyPr/>
        <a:lstStyle/>
        <a:p>
          <a:endParaRPr lang="en-US"/>
        </a:p>
      </dgm:t>
    </dgm:pt>
    <dgm:pt modelId="{245714E2-EDD7-49C4-B98F-F363B5A3575F}">
      <dgm:prSet/>
      <dgm:spPr/>
      <dgm:t>
        <a:bodyPr/>
        <a:lstStyle/>
        <a:p>
          <a:pPr rtl="0"/>
          <a:r>
            <a:rPr lang="en-US" dirty="0" smtClean="0">
              <a:latin typeface="EYInterstate" panose="02000503020000020004" pitchFamily="2" charset="0"/>
            </a:rPr>
            <a:t>4- Schedule/List of Taxable and Exempt services  </a:t>
          </a:r>
          <a:endParaRPr lang="en-US" dirty="0">
            <a:latin typeface="EYInterstate" panose="02000503020000020004" pitchFamily="2" charset="0"/>
          </a:endParaRPr>
        </a:p>
      </dgm:t>
    </dgm:pt>
    <dgm:pt modelId="{C560C36C-56B0-4B92-93C6-4075D9F33714}" type="parTrans" cxnId="{BE812AF5-66EB-4D86-9B28-837D6898600F}">
      <dgm:prSet/>
      <dgm:spPr/>
      <dgm:t>
        <a:bodyPr/>
        <a:lstStyle/>
        <a:p>
          <a:endParaRPr lang="en-US"/>
        </a:p>
      </dgm:t>
    </dgm:pt>
    <dgm:pt modelId="{8C068DFD-81FB-421D-B945-CC605C1A24E4}" type="sibTrans" cxnId="{BE812AF5-66EB-4D86-9B28-837D6898600F}">
      <dgm:prSet/>
      <dgm:spPr/>
      <dgm:t>
        <a:bodyPr/>
        <a:lstStyle/>
        <a:p>
          <a:endParaRPr lang="en-US"/>
        </a:p>
      </dgm:t>
    </dgm:pt>
    <dgm:pt modelId="{B933B7A0-27FB-4AD8-B084-E38077CE0075}">
      <dgm:prSet/>
      <dgm:spPr/>
      <dgm:t>
        <a:bodyPr/>
        <a:lstStyle/>
        <a:p>
          <a:pPr rtl="0"/>
          <a:r>
            <a:rPr lang="en-US" dirty="0" smtClean="0">
              <a:latin typeface="EYInterstate" panose="02000503020000020004" pitchFamily="2" charset="0"/>
            </a:rPr>
            <a:t>5- Person liable to pay tax - </a:t>
          </a:r>
          <a:r>
            <a:rPr lang="en-US" b="1" dirty="0" smtClean="0">
              <a:latin typeface="EYInterstate" panose="02000503020000020004" pitchFamily="2" charset="0"/>
            </a:rPr>
            <a:t>Reverse Charge</a:t>
          </a:r>
          <a:endParaRPr lang="en-US" b="1" dirty="0">
            <a:latin typeface="EYInterstate" panose="02000503020000020004" pitchFamily="2" charset="0"/>
          </a:endParaRPr>
        </a:p>
      </dgm:t>
    </dgm:pt>
    <dgm:pt modelId="{F79F340F-D00D-4417-8300-BF5E47BD2349}" type="parTrans" cxnId="{42192232-2F8B-467B-9F14-E512E609979D}">
      <dgm:prSet/>
      <dgm:spPr/>
      <dgm:t>
        <a:bodyPr/>
        <a:lstStyle/>
        <a:p>
          <a:endParaRPr lang="en-US"/>
        </a:p>
      </dgm:t>
    </dgm:pt>
    <dgm:pt modelId="{8E9A8A87-27BE-4C81-9913-95AC62D72E0B}" type="sibTrans" cxnId="{42192232-2F8B-467B-9F14-E512E609979D}">
      <dgm:prSet/>
      <dgm:spPr/>
      <dgm:t>
        <a:bodyPr/>
        <a:lstStyle/>
        <a:p>
          <a:endParaRPr lang="en-US"/>
        </a:p>
      </dgm:t>
    </dgm:pt>
    <dgm:pt modelId="{279FAD74-D077-4545-B6BE-BF116E8E22DF}">
      <dgm:prSet/>
      <dgm:spPr/>
      <dgm:t>
        <a:bodyPr/>
        <a:lstStyle/>
        <a:p>
          <a:pPr rtl="0"/>
          <a:r>
            <a:rPr lang="en-US" dirty="0" smtClean="0">
              <a:latin typeface="EYInterstate" panose="02000503020000020004" pitchFamily="2" charset="0"/>
            </a:rPr>
            <a:t>6- Input adjustments</a:t>
          </a:r>
          <a:endParaRPr lang="en-US" dirty="0">
            <a:latin typeface="EYInterstate" panose="02000503020000020004" pitchFamily="2" charset="0"/>
          </a:endParaRPr>
        </a:p>
      </dgm:t>
    </dgm:pt>
    <dgm:pt modelId="{F7602AF6-29D1-46FF-88D5-392CA1C843F7}" type="parTrans" cxnId="{08BF0E8D-0B5E-4280-B074-C6F779CEE173}">
      <dgm:prSet/>
      <dgm:spPr/>
      <dgm:t>
        <a:bodyPr/>
        <a:lstStyle/>
        <a:p>
          <a:endParaRPr lang="en-US"/>
        </a:p>
      </dgm:t>
    </dgm:pt>
    <dgm:pt modelId="{5D3066A8-72B0-41B1-B940-10DA3F85CB8A}" type="sibTrans" cxnId="{08BF0E8D-0B5E-4280-B074-C6F779CEE173}">
      <dgm:prSet/>
      <dgm:spPr/>
      <dgm:t>
        <a:bodyPr/>
        <a:lstStyle/>
        <a:p>
          <a:endParaRPr lang="en-US"/>
        </a:p>
      </dgm:t>
    </dgm:pt>
    <dgm:pt modelId="{4E9A3928-BC8E-4672-B871-3D0C1EAB6FD2}">
      <dgm:prSet/>
      <dgm:spPr/>
      <dgm:t>
        <a:bodyPr/>
        <a:lstStyle/>
        <a:p>
          <a:pPr rtl="0"/>
          <a:r>
            <a:rPr lang="en-US" dirty="0" smtClean="0">
              <a:latin typeface="EYInterstate" panose="02000503020000020004" pitchFamily="2" charset="0"/>
            </a:rPr>
            <a:t>8- Apportionment of input tax</a:t>
          </a:r>
          <a:endParaRPr lang="en-US" dirty="0">
            <a:latin typeface="EYInterstate" panose="02000503020000020004" pitchFamily="2" charset="0"/>
          </a:endParaRPr>
        </a:p>
      </dgm:t>
    </dgm:pt>
    <dgm:pt modelId="{569FA342-3614-4C7E-81DD-D03C76403C8A}" type="parTrans" cxnId="{F7AD39D7-419C-44F5-92AA-6A65B35CEF4A}">
      <dgm:prSet/>
      <dgm:spPr/>
      <dgm:t>
        <a:bodyPr/>
        <a:lstStyle/>
        <a:p>
          <a:endParaRPr lang="en-US"/>
        </a:p>
      </dgm:t>
    </dgm:pt>
    <dgm:pt modelId="{50918F45-4571-4DE9-94B9-137338CB8683}" type="sibTrans" cxnId="{F7AD39D7-419C-44F5-92AA-6A65B35CEF4A}">
      <dgm:prSet/>
      <dgm:spPr/>
      <dgm:t>
        <a:bodyPr/>
        <a:lstStyle/>
        <a:p>
          <a:endParaRPr lang="en-US"/>
        </a:p>
      </dgm:t>
    </dgm:pt>
    <dgm:pt modelId="{74ECE50B-413F-4D42-9B22-F63EEE8276BE}">
      <dgm:prSet/>
      <dgm:spPr/>
      <dgm:t>
        <a:bodyPr/>
        <a:lstStyle/>
        <a:p>
          <a:pPr rtl="0"/>
          <a:r>
            <a:rPr lang="en-US" dirty="0" smtClean="0">
              <a:latin typeface="EYInterstate" panose="02000503020000020004" pitchFamily="2" charset="0"/>
            </a:rPr>
            <a:t>10- Carry Forward and Refund of Tax</a:t>
          </a:r>
          <a:endParaRPr lang="en-US" dirty="0">
            <a:latin typeface="EYInterstate" panose="02000503020000020004" pitchFamily="2" charset="0"/>
          </a:endParaRPr>
        </a:p>
      </dgm:t>
    </dgm:pt>
    <dgm:pt modelId="{7A839630-D62E-42DE-9237-49721D0A0197}" type="parTrans" cxnId="{5CD05878-2844-4215-BBFF-1B84289D5A98}">
      <dgm:prSet/>
      <dgm:spPr/>
      <dgm:t>
        <a:bodyPr/>
        <a:lstStyle/>
        <a:p>
          <a:endParaRPr lang="en-US"/>
        </a:p>
      </dgm:t>
    </dgm:pt>
    <dgm:pt modelId="{8F9E2205-BE66-4DFE-BAEF-C5C2342267CF}" type="sibTrans" cxnId="{5CD05878-2844-4215-BBFF-1B84289D5A98}">
      <dgm:prSet/>
      <dgm:spPr/>
      <dgm:t>
        <a:bodyPr/>
        <a:lstStyle/>
        <a:p>
          <a:endParaRPr lang="en-US"/>
        </a:p>
      </dgm:t>
    </dgm:pt>
    <dgm:pt modelId="{4AFC50CB-4D43-4AD2-9AC4-8F9D16D8963F}">
      <dgm:prSet/>
      <dgm:spPr/>
      <dgm:t>
        <a:bodyPr/>
        <a:lstStyle/>
        <a:p>
          <a:pPr rtl="0"/>
          <a:r>
            <a:rPr lang="en-US" dirty="0" smtClean="0">
              <a:latin typeface="EYInterstate" panose="02000503020000020004" pitchFamily="2" charset="0"/>
            </a:rPr>
            <a:t>7- Input tax not allowed</a:t>
          </a:r>
          <a:endParaRPr lang="en-US" dirty="0">
            <a:latin typeface="EYInterstate" panose="02000503020000020004" pitchFamily="2" charset="0"/>
          </a:endParaRPr>
        </a:p>
      </dgm:t>
    </dgm:pt>
    <dgm:pt modelId="{E400B9E2-149A-4046-A868-D6E1F43B5909}" type="parTrans" cxnId="{8C14DF44-AE9A-4AC2-813C-97A59F3114D3}">
      <dgm:prSet/>
      <dgm:spPr/>
      <dgm:t>
        <a:bodyPr/>
        <a:lstStyle/>
        <a:p>
          <a:endParaRPr lang="en-US"/>
        </a:p>
      </dgm:t>
    </dgm:pt>
    <dgm:pt modelId="{9FB5527D-D2BD-44C6-A495-6CAB661FD5FD}" type="sibTrans" cxnId="{8C14DF44-AE9A-4AC2-813C-97A59F3114D3}">
      <dgm:prSet/>
      <dgm:spPr/>
      <dgm:t>
        <a:bodyPr/>
        <a:lstStyle/>
        <a:p>
          <a:endParaRPr lang="en-US"/>
        </a:p>
      </dgm:t>
    </dgm:pt>
    <dgm:pt modelId="{979D586F-4B87-48F6-9B60-07168854BB83}">
      <dgm:prSet/>
      <dgm:spPr/>
      <dgm:t>
        <a:bodyPr/>
        <a:lstStyle/>
        <a:p>
          <a:pPr rtl="0"/>
          <a:r>
            <a:rPr lang="en-US" dirty="0" smtClean="0">
              <a:latin typeface="EYInterstate" panose="02000503020000020004" pitchFamily="2" charset="0"/>
            </a:rPr>
            <a:t>9- Debit and Credit Notes </a:t>
          </a:r>
          <a:endParaRPr lang="en-US" dirty="0">
            <a:latin typeface="EYInterstate" panose="02000503020000020004" pitchFamily="2" charset="0"/>
          </a:endParaRPr>
        </a:p>
      </dgm:t>
    </dgm:pt>
    <dgm:pt modelId="{C35D4B50-29C2-4B36-96E9-843756734B82}" type="parTrans" cxnId="{1C4F16E1-B8C7-47DB-81E2-CDB79F71E9FA}">
      <dgm:prSet/>
      <dgm:spPr/>
      <dgm:t>
        <a:bodyPr/>
        <a:lstStyle/>
        <a:p>
          <a:endParaRPr lang="en-US"/>
        </a:p>
      </dgm:t>
    </dgm:pt>
    <dgm:pt modelId="{58831219-71B1-4E25-8E4D-D9440BAF200C}" type="sibTrans" cxnId="{1C4F16E1-B8C7-47DB-81E2-CDB79F71E9FA}">
      <dgm:prSet/>
      <dgm:spPr/>
      <dgm:t>
        <a:bodyPr/>
        <a:lstStyle/>
        <a:p>
          <a:endParaRPr lang="en-US"/>
        </a:p>
      </dgm:t>
    </dgm:pt>
    <dgm:pt modelId="{37F8E820-8A9B-4A7E-B4FF-CBB7A9DC73E8}">
      <dgm:prSet/>
      <dgm:spPr/>
      <dgm:t>
        <a:bodyPr/>
        <a:lstStyle/>
        <a:p>
          <a:pPr rtl="0"/>
          <a:r>
            <a:rPr lang="en-US" dirty="0" smtClean="0">
              <a:latin typeface="EYInterstate" panose="02000503020000020004" pitchFamily="2" charset="0"/>
            </a:rPr>
            <a:t>2- Definitions of Person, Resident and Place of Business</a:t>
          </a:r>
          <a:endParaRPr lang="en-US" dirty="0">
            <a:latin typeface="EYInterstate" panose="02000503020000020004" pitchFamily="2" charset="0"/>
          </a:endParaRPr>
        </a:p>
      </dgm:t>
    </dgm:pt>
    <dgm:pt modelId="{6210D140-0AF7-44BA-BE68-13E89338FEF0}" type="parTrans" cxnId="{9628CFB2-133E-4C1F-BC29-7DD49D784E43}">
      <dgm:prSet/>
      <dgm:spPr/>
      <dgm:t>
        <a:bodyPr/>
        <a:lstStyle/>
        <a:p>
          <a:endParaRPr lang="en-US"/>
        </a:p>
      </dgm:t>
    </dgm:pt>
    <dgm:pt modelId="{ACCC6B8F-7E95-440F-B514-22B73892A4CB}" type="sibTrans" cxnId="{9628CFB2-133E-4C1F-BC29-7DD49D784E43}">
      <dgm:prSet/>
      <dgm:spPr/>
      <dgm:t>
        <a:bodyPr/>
        <a:lstStyle/>
        <a:p>
          <a:endParaRPr lang="en-US"/>
        </a:p>
      </dgm:t>
    </dgm:pt>
    <dgm:pt modelId="{281362C6-8D1E-42AF-92BA-AFB0A629DD70}">
      <dgm:prSet/>
      <dgm:spPr/>
      <dgm:t>
        <a:bodyPr/>
        <a:lstStyle/>
        <a:p>
          <a:pPr rtl="0"/>
          <a:r>
            <a:rPr lang="en-US" dirty="0" smtClean="0">
              <a:latin typeface="EYInterstate" panose="02000503020000020004" pitchFamily="2" charset="0"/>
            </a:rPr>
            <a:t>3- Value, rates and time of providing of taxable services</a:t>
          </a:r>
          <a:endParaRPr lang="en-US" dirty="0">
            <a:latin typeface="EYInterstate" panose="02000503020000020004" pitchFamily="2" charset="0"/>
          </a:endParaRPr>
        </a:p>
      </dgm:t>
    </dgm:pt>
    <dgm:pt modelId="{CB6F3308-89DC-4BB7-A105-33669D34AAC8}" type="parTrans" cxnId="{153CA241-B2F8-43D8-B981-B8C4DA199057}">
      <dgm:prSet/>
      <dgm:spPr/>
      <dgm:t>
        <a:bodyPr/>
        <a:lstStyle/>
        <a:p>
          <a:endParaRPr lang="en-US"/>
        </a:p>
      </dgm:t>
    </dgm:pt>
    <dgm:pt modelId="{EA4D74E5-8F5E-4757-A069-E64E64AB1598}" type="sibTrans" cxnId="{153CA241-B2F8-43D8-B981-B8C4DA199057}">
      <dgm:prSet/>
      <dgm:spPr/>
      <dgm:t>
        <a:bodyPr/>
        <a:lstStyle/>
        <a:p>
          <a:endParaRPr lang="en-US"/>
        </a:p>
      </dgm:t>
    </dgm:pt>
    <dgm:pt modelId="{78E17D48-4BC3-4D56-850E-DAD63FE0A760}">
      <dgm:prSet/>
      <dgm:spPr/>
      <dgm:t>
        <a:bodyPr/>
        <a:lstStyle/>
        <a:p>
          <a:pPr rtl="0"/>
          <a:r>
            <a:rPr lang="en-US" b="1" dirty="0" smtClean="0">
              <a:latin typeface="EYInterstate" panose="02000503020000020004" pitchFamily="2" charset="0"/>
            </a:rPr>
            <a:t>B- Determination of tax liability</a:t>
          </a:r>
          <a:endParaRPr lang="en-US" dirty="0">
            <a:latin typeface="EYInterstate" panose="02000503020000020004" pitchFamily="2" charset="0"/>
          </a:endParaRPr>
        </a:p>
      </dgm:t>
    </dgm:pt>
    <dgm:pt modelId="{A05607B0-9411-4758-B5C9-6A17325B08C1}" type="parTrans" cxnId="{F60EA97A-4A55-40B8-8CEC-7F161616451B}">
      <dgm:prSet/>
      <dgm:spPr/>
      <dgm:t>
        <a:bodyPr/>
        <a:lstStyle/>
        <a:p>
          <a:endParaRPr lang="en-US"/>
        </a:p>
      </dgm:t>
    </dgm:pt>
    <dgm:pt modelId="{9EB9DEB6-11A8-42C3-B0F2-C03C61FD1028}" type="sibTrans" cxnId="{F60EA97A-4A55-40B8-8CEC-7F161616451B}">
      <dgm:prSet/>
      <dgm:spPr/>
      <dgm:t>
        <a:bodyPr/>
        <a:lstStyle/>
        <a:p>
          <a:endParaRPr lang="en-US"/>
        </a:p>
      </dgm:t>
    </dgm:pt>
    <dgm:pt modelId="{9360EBFD-FEAF-4463-AA18-7425BCF1DD8F}" type="pres">
      <dgm:prSet presAssocID="{3886C528-A28A-468D-AB1D-CAB83EECC5B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4675C77-0652-4F5C-AE5C-91B7C6AAE616}" type="pres">
      <dgm:prSet presAssocID="{4B183A51-7103-4FB1-91E3-B63C202A9FF0}" presName="thickLine" presStyleLbl="alignNode1" presStyleIdx="0" presStyleCnt="13"/>
      <dgm:spPr/>
    </dgm:pt>
    <dgm:pt modelId="{0E0DAA38-7361-425C-B32D-8481712AE3AB}" type="pres">
      <dgm:prSet presAssocID="{4B183A51-7103-4FB1-91E3-B63C202A9FF0}" presName="horz1" presStyleCnt="0"/>
      <dgm:spPr/>
    </dgm:pt>
    <dgm:pt modelId="{3F99CBB5-F4A2-487C-9C0E-39E298CE143F}" type="pres">
      <dgm:prSet presAssocID="{4B183A51-7103-4FB1-91E3-B63C202A9FF0}" presName="tx1" presStyleLbl="revTx" presStyleIdx="0" presStyleCnt="13"/>
      <dgm:spPr/>
      <dgm:t>
        <a:bodyPr/>
        <a:lstStyle/>
        <a:p>
          <a:endParaRPr lang="en-US"/>
        </a:p>
      </dgm:t>
    </dgm:pt>
    <dgm:pt modelId="{F1E32876-DE4F-45E5-A035-79ED83CF87FD}" type="pres">
      <dgm:prSet presAssocID="{4B183A51-7103-4FB1-91E3-B63C202A9FF0}" presName="vert1" presStyleCnt="0"/>
      <dgm:spPr/>
    </dgm:pt>
    <dgm:pt modelId="{1B29DADE-64EF-4259-906B-0EC15E8DAD4C}" type="pres">
      <dgm:prSet presAssocID="{9FAE177C-670A-4B84-86DF-1CF8EDDCA897}" presName="thickLine" presStyleLbl="alignNode1" presStyleIdx="1" presStyleCnt="13"/>
      <dgm:spPr/>
    </dgm:pt>
    <dgm:pt modelId="{34CD14DD-56A1-441F-92AC-D6FFCCEA414B}" type="pres">
      <dgm:prSet presAssocID="{9FAE177C-670A-4B84-86DF-1CF8EDDCA897}" presName="horz1" presStyleCnt="0"/>
      <dgm:spPr/>
    </dgm:pt>
    <dgm:pt modelId="{F90AEED7-BB91-4BBE-B4E5-8A4CAF086F7E}" type="pres">
      <dgm:prSet presAssocID="{9FAE177C-670A-4B84-86DF-1CF8EDDCA897}" presName="tx1" presStyleLbl="revTx" presStyleIdx="1" presStyleCnt="13"/>
      <dgm:spPr/>
      <dgm:t>
        <a:bodyPr/>
        <a:lstStyle/>
        <a:p>
          <a:endParaRPr lang="en-US"/>
        </a:p>
      </dgm:t>
    </dgm:pt>
    <dgm:pt modelId="{CA486C67-EDFE-4A38-BA34-379015987CA1}" type="pres">
      <dgm:prSet presAssocID="{9FAE177C-670A-4B84-86DF-1CF8EDDCA897}" presName="vert1" presStyleCnt="0"/>
      <dgm:spPr/>
    </dgm:pt>
    <dgm:pt modelId="{7CF631A3-AA01-4B98-822E-2C0EC1E7F212}" type="pres">
      <dgm:prSet presAssocID="{E4861B88-ACAF-4057-97E7-2FFC247AA8C8}" presName="thickLine" presStyleLbl="alignNode1" presStyleIdx="2" presStyleCnt="13"/>
      <dgm:spPr/>
    </dgm:pt>
    <dgm:pt modelId="{A2414F76-1BAD-4E6E-B0B6-C065A05EC620}" type="pres">
      <dgm:prSet presAssocID="{E4861B88-ACAF-4057-97E7-2FFC247AA8C8}" presName="horz1" presStyleCnt="0"/>
      <dgm:spPr/>
    </dgm:pt>
    <dgm:pt modelId="{AD689304-6CE2-4947-927E-CFC197DDB323}" type="pres">
      <dgm:prSet presAssocID="{E4861B88-ACAF-4057-97E7-2FFC247AA8C8}" presName="tx1" presStyleLbl="revTx" presStyleIdx="2" presStyleCnt="13"/>
      <dgm:spPr/>
      <dgm:t>
        <a:bodyPr/>
        <a:lstStyle/>
        <a:p>
          <a:endParaRPr lang="en-US"/>
        </a:p>
      </dgm:t>
    </dgm:pt>
    <dgm:pt modelId="{AD289B4D-026D-4EEA-BE03-B58AE4CC8A8F}" type="pres">
      <dgm:prSet presAssocID="{E4861B88-ACAF-4057-97E7-2FFC247AA8C8}" presName="vert1" presStyleCnt="0"/>
      <dgm:spPr/>
    </dgm:pt>
    <dgm:pt modelId="{220C4702-1745-4B53-9A0F-04B3BE9E6051}" type="pres">
      <dgm:prSet presAssocID="{37F8E820-8A9B-4A7E-B4FF-CBB7A9DC73E8}" presName="thickLine" presStyleLbl="alignNode1" presStyleIdx="3" presStyleCnt="13"/>
      <dgm:spPr/>
    </dgm:pt>
    <dgm:pt modelId="{1D35480A-472D-496E-B2A6-42903CFF80A5}" type="pres">
      <dgm:prSet presAssocID="{37F8E820-8A9B-4A7E-B4FF-CBB7A9DC73E8}" presName="horz1" presStyleCnt="0"/>
      <dgm:spPr/>
    </dgm:pt>
    <dgm:pt modelId="{49B17F41-D089-449E-ADCE-670A845C8411}" type="pres">
      <dgm:prSet presAssocID="{37F8E820-8A9B-4A7E-B4FF-CBB7A9DC73E8}" presName="tx1" presStyleLbl="revTx" presStyleIdx="3" presStyleCnt="13"/>
      <dgm:spPr/>
      <dgm:t>
        <a:bodyPr/>
        <a:lstStyle/>
        <a:p>
          <a:endParaRPr lang="en-US"/>
        </a:p>
      </dgm:t>
    </dgm:pt>
    <dgm:pt modelId="{F8341DCF-2C39-4E3F-9E85-9A7E52A56AAF}" type="pres">
      <dgm:prSet presAssocID="{37F8E820-8A9B-4A7E-B4FF-CBB7A9DC73E8}" presName="vert1" presStyleCnt="0"/>
      <dgm:spPr/>
    </dgm:pt>
    <dgm:pt modelId="{C837FDE5-40FA-4A50-9EAC-1C87C69586DD}" type="pres">
      <dgm:prSet presAssocID="{281362C6-8D1E-42AF-92BA-AFB0A629DD70}" presName="thickLine" presStyleLbl="alignNode1" presStyleIdx="4" presStyleCnt="13"/>
      <dgm:spPr/>
    </dgm:pt>
    <dgm:pt modelId="{8F4CE43B-70A9-4E78-B0C8-4D31E3F8BFFE}" type="pres">
      <dgm:prSet presAssocID="{281362C6-8D1E-42AF-92BA-AFB0A629DD70}" presName="horz1" presStyleCnt="0"/>
      <dgm:spPr/>
    </dgm:pt>
    <dgm:pt modelId="{68F85BA3-917D-4920-8E29-45CE611FD624}" type="pres">
      <dgm:prSet presAssocID="{281362C6-8D1E-42AF-92BA-AFB0A629DD70}" presName="tx1" presStyleLbl="revTx" presStyleIdx="4" presStyleCnt="13"/>
      <dgm:spPr/>
      <dgm:t>
        <a:bodyPr/>
        <a:lstStyle/>
        <a:p>
          <a:endParaRPr lang="en-US"/>
        </a:p>
      </dgm:t>
    </dgm:pt>
    <dgm:pt modelId="{A83F26A4-9EA4-489C-8850-7EC8A79E5EEF}" type="pres">
      <dgm:prSet presAssocID="{281362C6-8D1E-42AF-92BA-AFB0A629DD70}" presName="vert1" presStyleCnt="0"/>
      <dgm:spPr/>
    </dgm:pt>
    <dgm:pt modelId="{13F2FED5-B17C-462A-A9DE-BE57ADF2406F}" type="pres">
      <dgm:prSet presAssocID="{245714E2-EDD7-49C4-B98F-F363B5A3575F}" presName="thickLine" presStyleLbl="alignNode1" presStyleIdx="5" presStyleCnt="13"/>
      <dgm:spPr/>
    </dgm:pt>
    <dgm:pt modelId="{ED50093B-FAC7-4E75-B18F-1C8398A04164}" type="pres">
      <dgm:prSet presAssocID="{245714E2-EDD7-49C4-B98F-F363B5A3575F}" presName="horz1" presStyleCnt="0"/>
      <dgm:spPr/>
    </dgm:pt>
    <dgm:pt modelId="{D7A7A82A-4C6E-4108-8141-D4C05664CF50}" type="pres">
      <dgm:prSet presAssocID="{245714E2-EDD7-49C4-B98F-F363B5A3575F}" presName="tx1" presStyleLbl="revTx" presStyleIdx="5" presStyleCnt="13"/>
      <dgm:spPr/>
      <dgm:t>
        <a:bodyPr/>
        <a:lstStyle/>
        <a:p>
          <a:endParaRPr lang="en-US"/>
        </a:p>
      </dgm:t>
    </dgm:pt>
    <dgm:pt modelId="{53CFD437-96E9-4077-8A04-AD852D3C1BE8}" type="pres">
      <dgm:prSet presAssocID="{245714E2-EDD7-49C4-B98F-F363B5A3575F}" presName="vert1" presStyleCnt="0"/>
      <dgm:spPr/>
    </dgm:pt>
    <dgm:pt modelId="{7056C318-FDF8-4FCA-9243-E1DC5739EF55}" type="pres">
      <dgm:prSet presAssocID="{B933B7A0-27FB-4AD8-B084-E38077CE0075}" presName="thickLine" presStyleLbl="alignNode1" presStyleIdx="6" presStyleCnt="13"/>
      <dgm:spPr/>
    </dgm:pt>
    <dgm:pt modelId="{9EE873CA-538D-45DF-ABCF-A8A0B868FD74}" type="pres">
      <dgm:prSet presAssocID="{B933B7A0-27FB-4AD8-B084-E38077CE0075}" presName="horz1" presStyleCnt="0"/>
      <dgm:spPr/>
    </dgm:pt>
    <dgm:pt modelId="{063CA9AD-715C-41C9-A552-51420C37823C}" type="pres">
      <dgm:prSet presAssocID="{B933B7A0-27FB-4AD8-B084-E38077CE0075}" presName="tx1" presStyleLbl="revTx" presStyleIdx="6" presStyleCnt="13"/>
      <dgm:spPr/>
      <dgm:t>
        <a:bodyPr/>
        <a:lstStyle/>
        <a:p>
          <a:endParaRPr lang="en-US"/>
        </a:p>
      </dgm:t>
    </dgm:pt>
    <dgm:pt modelId="{A82F4E79-5A00-4D17-AE57-2E7504B3FF9B}" type="pres">
      <dgm:prSet presAssocID="{B933B7A0-27FB-4AD8-B084-E38077CE0075}" presName="vert1" presStyleCnt="0"/>
      <dgm:spPr/>
    </dgm:pt>
    <dgm:pt modelId="{CEB1CAC0-9E5B-4917-9E15-EFABF47CC259}" type="pres">
      <dgm:prSet presAssocID="{78E17D48-4BC3-4D56-850E-DAD63FE0A760}" presName="thickLine" presStyleLbl="alignNode1" presStyleIdx="7" presStyleCnt="13"/>
      <dgm:spPr/>
    </dgm:pt>
    <dgm:pt modelId="{3D5C6D3C-4F8A-429A-ABE1-39D309D6947E}" type="pres">
      <dgm:prSet presAssocID="{78E17D48-4BC3-4D56-850E-DAD63FE0A760}" presName="horz1" presStyleCnt="0"/>
      <dgm:spPr/>
    </dgm:pt>
    <dgm:pt modelId="{88505342-0DCE-4F4C-B7CE-671B77FB40E2}" type="pres">
      <dgm:prSet presAssocID="{78E17D48-4BC3-4D56-850E-DAD63FE0A760}" presName="tx1" presStyleLbl="revTx" presStyleIdx="7" presStyleCnt="13"/>
      <dgm:spPr/>
      <dgm:t>
        <a:bodyPr/>
        <a:lstStyle/>
        <a:p>
          <a:endParaRPr lang="en-US"/>
        </a:p>
      </dgm:t>
    </dgm:pt>
    <dgm:pt modelId="{FBC97690-1168-4259-9064-35383FD300B2}" type="pres">
      <dgm:prSet presAssocID="{78E17D48-4BC3-4D56-850E-DAD63FE0A760}" presName="vert1" presStyleCnt="0"/>
      <dgm:spPr/>
    </dgm:pt>
    <dgm:pt modelId="{454AE8E6-3E90-4730-829B-84DFF902FAB0}" type="pres">
      <dgm:prSet presAssocID="{279FAD74-D077-4545-B6BE-BF116E8E22DF}" presName="thickLine" presStyleLbl="alignNode1" presStyleIdx="8" presStyleCnt="13"/>
      <dgm:spPr/>
    </dgm:pt>
    <dgm:pt modelId="{5CF0F916-7CA2-42D9-A6D4-D592B2ADF91D}" type="pres">
      <dgm:prSet presAssocID="{279FAD74-D077-4545-B6BE-BF116E8E22DF}" presName="horz1" presStyleCnt="0"/>
      <dgm:spPr/>
    </dgm:pt>
    <dgm:pt modelId="{F46E28AA-C26C-4666-B2A8-7B259D8BB48F}" type="pres">
      <dgm:prSet presAssocID="{279FAD74-D077-4545-B6BE-BF116E8E22DF}" presName="tx1" presStyleLbl="revTx" presStyleIdx="8" presStyleCnt="13"/>
      <dgm:spPr/>
      <dgm:t>
        <a:bodyPr/>
        <a:lstStyle/>
        <a:p>
          <a:endParaRPr lang="en-US"/>
        </a:p>
      </dgm:t>
    </dgm:pt>
    <dgm:pt modelId="{B8794DAF-51F1-4F07-BE13-42C171C6BCB1}" type="pres">
      <dgm:prSet presAssocID="{279FAD74-D077-4545-B6BE-BF116E8E22DF}" presName="vert1" presStyleCnt="0"/>
      <dgm:spPr/>
    </dgm:pt>
    <dgm:pt modelId="{B30C2C94-9266-43C9-BBF5-CC53565A1066}" type="pres">
      <dgm:prSet presAssocID="{4AFC50CB-4D43-4AD2-9AC4-8F9D16D8963F}" presName="thickLine" presStyleLbl="alignNode1" presStyleIdx="9" presStyleCnt="13"/>
      <dgm:spPr/>
    </dgm:pt>
    <dgm:pt modelId="{75D0180F-A925-40A6-81B9-B1E97CC5BCA7}" type="pres">
      <dgm:prSet presAssocID="{4AFC50CB-4D43-4AD2-9AC4-8F9D16D8963F}" presName="horz1" presStyleCnt="0"/>
      <dgm:spPr/>
    </dgm:pt>
    <dgm:pt modelId="{820729F6-1AC7-4B59-B0D5-E90A940E0982}" type="pres">
      <dgm:prSet presAssocID="{4AFC50CB-4D43-4AD2-9AC4-8F9D16D8963F}" presName="tx1" presStyleLbl="revTx" presStyleIdx="9" presStyleCnt="13"/>
      <dgm:spPr/>
      <dgm:t>
        <a:bodyPr/>
        <a:lstStyle/>
        <a:p>
          <a:endParaRPr lang="en-US"/>
        </a:p>
      </dgm:t>
    </dgm:pt>
    <dgm:pt modelId="{081B68C7-9D7D-451A-9958-86EC3F4B9307}" type="pres">
      <dgm:prSet presAssocID="{4AFC50CB-4D43-4AD2-9AC4-8F9D16D8963F}" presName="vert1" presStyleCnt="0"/>
      <dgm:spPr/>
    </dgm:pt>
    <dgm:pt modelId="{D82BDB82-8AA7-446A-BD64-D0D4F64A81CD}" type="pres">
      <dgm:prSet presAssocID="{4E9A3928-BC8E-4672-B871-3D0C1EAB6FD2}" presName="thickLine" presStyleLbl="alignNode1" presStyleIdx="10" presStyleCnt="13"/>
      <dgm:spPr/>
    </dgm:pt>
    <dgm:pt modelId="{9510700B-D73F-49AE-9F72-F8C83D4CF9E1}" type="pres">
      <dgm:prSet presAssocID="{4E9A3928-BC8E-4672-B871-3D0C1EAB6FD2}" presName="horz1" presStyleCnt="0"/>
      <dgm:spPr/>
    </dgm:pt>
    <dgm:pt modelId="{90D3DAC5-4343-4D3A-8CF2-AD8C9238D5E0}" type="pres">
      <dgm:prSet presAssocID="{4E9A3928-BC8E-4672-B871-3D0C1EAB6FD2}" presName="tx1" presStyleLbl="revTx" presStyleIdx="10" presStyleCnt="13"/>
      <dgm:spPr/>
      <dgm:t>
        <a:bodyPr/>
        <a:lstStyle/>
        <a:p>
          <a:endParaRPr lang="en-US"/>
        </a:p>
      </dgm:t>
    </dgm:pt>
    <dgm:pt modelId="{4D3BC22C-FD87-4224-BD36-21E3464EF96C}" type="pres">
      <dgm:prSet presAssocID="{4E9A3928-BC8E-4672-B871-3D0C1EAB6FD2}" presName="vert1" presStyleCnt="0"/>
      <dgm:spPr/>
    </dgm:pt>
    <dgm:pt modelId="{3C58FBBF-8DF1-4BE4-BB39-49D23698A605}" type="pres">
      <dgm:prSet presAssocID="{979D586F-4B87-48F6-9B60-07168854BB83}" presName="thickLine" presStyleLbl="alignNode1" presStyleIdx="11" presStyleCnt="13"/>
      <dgm:spPr/>
    </dgm:pt>
    <dgm:pt modelId="{5CAE57E2-964C-48D9-86C4-241D89111B59}" type="pres">
      <dgm:prSet presAssocID="{979D586F-4B87-48F6-9B60-07168854BB83}" presName="horz1" presStyleCnt="0"/>
      <dgm:spPr/>
    </dgm:pt>
    <dgm:pt modelId="{3E84BC1E-F816-4CD9-97FE-6FD91CD00BA4}" type="pres">
      <dgm:prSet presAssocID="{979D586F-4B87-48F6-9B60-07168854BB83}" presName="tx1" presStyleLbl="revTx" presStyleIdx="11" presStyleCnt="13"/>
      <dgm:spPr/>
      <dgm:t>
        <a:bodyPr/>
        <a:lstStyle/>
        <a:p>
          <a:endParaRPr lang="en-US"/>
        </a:p>
      </dgm:t>
    </dgm:pt>
    <dgm:pt modelId="{C6351ACE-7F2C-4F2B-894B-662BF06E821F}" type="pres">
      <dgm:prSet presAssocID="{979D586F-4B87-48F6-9B60-07168854BB83}" presName="vert1" presStyleCnt="0"/>
      <dgm:spPr/>
    </dgm:pt>
    <dgm:pt modelId="{E0F41EE2-1447-4175-81CD-71B7DA34EE32}" type="pres">
      <dgm:prSet presAssocID="{74ECE50B-413F-4D42-9B22-F63EEE8276BE}" presName="thickLine" presStyleLbl="alignNode1" presStyleIdx="12" presStyleCnt="13"/>
      <dgm:spPr/>
    </dgm:pt>
    <dgm:pt modelId="{9C1D77F1-825D-42CF-AC28-762F7C670CB9}" type="pres">
      <dgm:prSet presAssocID="{74ECE50B-413F-4D42-9B22-F63EEE8276BE}" presName="horz1" presStyleCnt="0"/>
      <dgm:spPr/>
    </dgm:pt>
    <dgm:pt modelId="{879BC8DA-73D8-4216-8977-EA7301579D7B}" type="pres">
      <dgm:prSet presAssocID="{74ECE50B-413F-4D42-9B22-F63EEE8276BE}" presName="tx1" presStyleLbl="revTx" presStyleIdx="12" presStyleCnt="13"/>
      <dgm:spPr/>
      <dgm:t>
        <a:bodyPr/>
        <a:lstStyle/>
        <a:p>
          <a:endParaRPr lang="en-US"/>
        </a:p>
      </dgm:t>
    </dgm:pt>
    <dgm:pt modelId="{91C3BE82-A886-424C-998D-F98076E40CAF}" type="pres">
      <dgm:prSet presAssocID="{74ECE50B-413F-4D42-9B22-F63EEE8276BE}" presName="vert1" presStyleCnt="0"/>
      <dgm:spPr/>
    </dgm:pt>
  </dgm:ptLst>
  <dgm:cxnLst>
    <dgm:cxn modelId="{F7AD39D7-419C-44F5-92AA-6A65B35CEF4A}" srcId="{3886C528-A28A-468D-AB1D-CAB83EECC5BB}" destId="{4E9A3928-BC8E-4672-B871-3D0C1EAB6FD2}" srcOrd="10" destOrd="0" parTransId="{569FA342-3614-4C7E-81DD-D03C76403C8A}" sibTransId="{50918F45-4571-4DE9-94B9-137338CB8683}"/>
    <dgm:cxn modelId="{9628CFB2-133E-4C1F-BC29-7DD49D784E43}" srcId="{3886C528-A28A-468D-AB1D-CAB83EECC5BB}" destId="{37F8E820-8A9B-4A7E-B4FF-CBB7A9DC73E8}" srcOrd="3" destOrd="0" parTransId="{6210D140-0AF7-44BA-BE68-13E89338FEF0}" sibTransId="{ACCC6B8F-7E95-440F-B514-22B73892A4CB}"/>
    <dgm:cxn modelId="{FEF2750A-6196-4D88-AC43-10DD19807EE8}" type="presOf" srcId="{4E9A3928-BC8E-4672-B871-3D0C1EAB6FD2}" destId="{90D3DAC5-4343-4D3A-8CF2-AD8C9238D5E0}" srcOrd="0" destOrd="0" presId="urn:microsoft.com/office/officeart/2008/layout/LinedList"/>
    <dgm:cxn modelId="{4CF73E9C-59C0-47F9-92ED-B3C32B523C44}" type="presOf" srcId="{3886C528-A28A-468D-AB1D-CAB83EECC5BB}" destId="{9360EBFD-FEAF-4463-AA18-7425BCF1DD8F}" srcOrd="0" destOrd="0" presId="urn:microsoft.com/office/officeart/2008/layout/LinedList"/>
    <dgm:cxn modelId="{759F6D62-D0D6-4095-BA57-51AF291C56CB}" type="presOf" srcId="{4B183A51-7103-4FB1-91E3-B63C202A9FF0}" destId="{3F99CBB5-F4A2-487C-9C0E-39E298CE143F}" srcOrd="0" destOrd="0" presId="urn:microsoft.com/office/officeart/2008/layout/LinedList"/>
    <dgm:cxn modelId="{42192232-2F8B-467B-9F14-E512E609979D}" srcId="{3886C528-A28A-468D-AB1D-CAB83EECC5BB}" destId="{B933B7A0-27FB-4AD8-B084-E38077CE0075}" srcOrd="6" destOrd="0" parTransId="{F79F340F-D00D-4417-8300-BF5E47BD2349}" sibTransId="{8E9A8A87-27BE-4C81-9913-95AC62D72E0B}"/>
    <dgm:cxn modelId="{E06AE545-D59D-457C-AD06-93021B22A6F6}" type="presOf" srcId="{74ECE50B-413F-4D42-9B22-F63EEE8276BE}" destId="{879BC8DA-73D8-4216-8977-EA7301579D7B}" srcOrd="0" destOrd="0" presId="urn:microsoft.com/office/officeart/2008/layout/LinedList"/>
    <dgm:cxn modelId="{8B59FFB3-5779-4F3B-B3B1-8F47F22EF4F1}" srcId="{3886C528-A28A-468D-AB1D-CAB83EECC5BB}" destId="{4B183A51-7103-4FB1-91E3-B63C202A9FF0}" srcOrd="0" destOrd="0" parTransId="{69953EF1-555B-46CD-BC18-88200FB05F17}" sibTransId="{6F7856FD-BAFD-459B-958E-0666B9EC8F1F}"/>
    <dgm:cxn modelId="{F4294138-60AF-4DC5-B971-CE347FE472C5}" srcId="{3886C528-A28A-468D-AB1D-CAB83EECC5BB}" destId="{E4861B88-ACAF-4057-97E7-2FFC247AA8C8}" srcOrd="2" destOrd="0" parTransId="{6D002D15-FC0C-4672-8D76-ADE135E5F6DF}" sibTransId="{E4A3DAD7-5A0B-4943-8E7F-5A8ED413E3B2}"/>
    <dgm:cxn modelId="{D08A131B-6054-4B3B-B543-9F0E3AFE2810}" type="presOf" srcId="{979D586F-4B87-48F6-9B60-07168854BB83}" destId="{3E84BC1E-F816-4CD9-97FE-6FD91CD00BA4}" srcOrd="0" destOrd="0" presId="urn:microsoft.com/office/officeart/2008/layout/LinedList"/>
    <dgm:cxn modelId="{C8923CA8-295A-4F3A-B635-D3C9420062CE}" type="presOf" srcId="{78E17D48-4BC3-4D56-850E-DAD63FE0A760}" destId="{88505342-0DCE-4F4C-B7CE-671B77FB40E2}" srcOrd="0" destOrd="0" presId="urn:microsoft.com/office/officeart/2008/layout/LinedList"/>
    <dgm:cxn modelId="{602C3A4A-D16F-4C04-A9E6-4DFA77F3D561}" type="presOf" srcId="{37F8E820-8A9B-4A7E-B4FF-CBB7A9DC73E8}" destId="{49B17F41-D089-449E-ADCE-670A845C8411}" srcOrd="0" destOrd="0" presId="urn:microsoft.com/office/officeart/2008/layout/LinedList"/>
    <dgm:cxn modelId="{6991D2FC-6F18-446D-AD10-DD82651B1AA9}" type="presOf" srcId="{245714E2-EDD7-49C4-B98F-F363B5A3575F}" destId="{D7A7A82A-4C6E-4108-8141-D4C05664CF50}" srcOrd="0" destOrd="0" presId="urn:microsoft.com/office/officeart/2008/layout/LinedList"/>
    <dgm:cxn modelId="{F60EA97A-4A55-40B8-8CEC-7F161616451B}" srcId="{3886C528-A28A-468D-AB1D-CAB83EECC5BB}" destId="{78E17D48-4BC3-4D56-850E-DAD63FE0A760}" srcOrd="7" destOrd="0" parTransId="{A05607B0-9411-4758-B5C9-6A17325B08C1}" sibTransId="{9EB9DEB6-11A8-42C3-B0F2-C03C61FD1028}"/>
    <dgm:cxn modelId="{8C14DF44-AE9A-4AC2-813C-97A59F3114D3}" srcId="{3886C528-A28A-468D-AB1D-CAB83EECC5BB}" destId="{4AFC50CB-4D43-4AD2-9AC4-8F9D16D8963F}" srcOrd="9" destOrd="0" parTransId="{E400B9E2-149A-4046-A868-D6E1F43B5909}" sibTransId="{9FB5527D-D2BD-44C6-A495-6CAB661FD5FD}"/>
    <dgm:cxn modelId="{A9FE74D8-3A4B-485F-8FF1-D70B04CB831E}" type="presOf" srcId="{4AFC50CB-4D43-4AD2-9AC4-8F9D16D8963F}" destId="{820729F6-1AC7-4B59-B0D5-E90A940E0982}" srcOrd="0" destOrd="0" presId="urn:microsoft.com/office/officeart/2008/layout/LinedList"/>
    <dgm:cxn modelId="{5CD05878-2844-4215-BBFF-1B84289D5A98}" srcId="{3886C528-A28A-468D-AB1D-CAB83EECC5BB}" destId="{74ECE50B-413F-4D42-9B22-F63EEE8276BE}" srcOrd="12" destOrd="0" parTransId="{7A839630-D62E-42DE-9237-49721D0A0197}" sibTransId="{8F9E2205-BE66-4DFE-BAEF-C5C2342267CF}"/>
    <dgm:cxn modelId="{BE812AF5-66EB-4D86-9B28-837D6898600F}" srcId="{3886C528-A28A-468D-AB1D-CAB83EECC5BB}" destId="{245714E2-EDD7-49C4-B98F-F363B5A3575F}" srcOrd="5" destOrd="0" parTransId="{C560C36C-56B0-4B92-93C6-4075D9F33714}" sibTransId="{8C068DFD-81FB-421D-B945-CC605C1A24E4}"/>
    <dgm:cxn modelId="{1C4F16E1-B8C7-47DB-81E2-CDB79F71E9FA}" srcId="{3886C528-A28A-468D-AB1D-CAB83EECC5BB}" destId="{979D586F-4B87-48F6-9B60-07168854BB83}" srcOrd="11" destOrd="0" parTransId="{C35D4B50-29C2-4B36-96E9-843756734B82}" sibTransId="{58831219-71B1-4E25-8E4D-D9440BAF200C}"/>
    <dgm:cxn modelId="{90C5C2A5-29E8-433B-9FCA-629E18C26E4A}" type="presOf" srcId="{279FAD74-D077-4545-B6BE-BF116E8E22DF}" destId="{F46E28AA-C26C-4666-B2A8-7B259D8BB48F}" srcOrd="0" destOrd="0" presId="urn:microsoft.com/office/officeart/2008/layout/LinedList"/>
    <dgm:cxn modelId="{478F2C4F-0209-4B9D-ACBF-0203DF5119D4}" srcId="{3886C528-A28A-468D-AB1D-CAB83EECC5BB}" destId="{9FAE177C-670A-4B84-86DF-1CF8EDDCA897}" srcOrd="1" destOrd="0" parTransId="{510D11BA-FDB2-4A8D-81D2-6B44A6B6A34F}" sibTransId="{008AE5A4-B10F-4904-8387-D6A49487C94A}"/>
    <dgm:cxn modelId="{EF6F467A-2D6B-40F2-9FDD-9FBCA44F6C7E}" type="presOf" srcId="{B933B7A0-27FB-4AD8-B084-E38077CE0075}" destId="{063CA9AD-715C-41C9-A552-51420C37823C}" srcOrd="0" destOrd="0" presId="urn:microsoft.com/office/officeart/2008/layout/LinedList"/>
    <dgm:cxn modelId="{400A9EB7-6E72-483B-967F-E248B1537FB5}" type="presOf" srcId="{9FAE177C-670A-4B84-86DF-1CF8EDDCA897}" destId="{F90AEED7-BB91-4BBE-B4E5-8A4CAF086F7E}" srcOrd="0" destOrd="0" presId="urn:microsoft.com/office/officeart/2008/layout/LinedList"/>
    <dgm:cxn modelId="{4A01F055-8B22-48BF-934D-65BE69F618E9}" type="presOf" srcId="{281362C6-8D1E-42AF-92BA-AFB0A629DD70}" destId="{68F85BA3-917D-4920-8E29-45CE611FD624}" srcOrd="0" destOrd="0" presId="urn:microsoft.com/office/officeart/2008/layout/LinedList"/>
    <dgm:cxn modelId="{08BF0E8D-0B5E-4280-B074-C6F779CEE173}" srcId="{3886C528-A28A-468D-AB1D-CAB83EECC5BB}" destId="{279FAD74-D077-4545-B6BE-BF116E8E22DF}" srcOrd="8" destOrd="0" parTransId="{F7602AF6-29D1-46FF-88D5-392CA1C843F7}" sibTransId="{5D3066A8-72B0-41B1-B940-10DA3F85CB8A}"/>
    <dgm:cxn modelId="{217C688B-77BB-4609-929D-A3BC01FD36B3}" type="presOf" srcId="{E4861B88-ACAF-4057-97E7-2FFC247AA8C8}" destId="{AD689304-6CE2-4947-927E-CFC197DDB323}" srcOrd="0" destOrd="0" presId="urn:microsoft.com/office/officeart/2008/layout/LinedList"/>
    <dgm:cxn modelId="{153CA241-B2F8-43D8-B981-B8C4DA199057}" srcId="{3886C528-A28A-468D-AB1D-CAB83EECC5BB}" destId="{281362C6-8D1E-42AF-92BA-AFB0A629DD70}" srcOrd="4" destOrd="0" parTransId="{CB6F3308-89DC-4BB7-A105-33669D34AAC8}" sibTransId="{EA4D74E5-8F5E-4757-A069-E64E64AB1598}"/>
    <dgm:cxn modelId="{9E3AC74B-BC77-48E8-B0D1-40A4FA7B9A75}" type="presParOf" srcId="{9360EBFD-FEAF-4463-AA18-7425BCF1DD8F}" destId="{84675C77-0652-4F5C-AE5C-91B7C6AAE616}" srcOrd="0" destOrd="0" presId="urn:microsoft.com/office/officeart/2008/layout/LinedList"/>
    <dgm:cxn modelId="{B1464983-7EB3-4830-8368-E91C81AFBCFB}" type="presParOf" srcId="{9360EBFD-FEAF-4463-AA18-7425BCF1DD8F}" destId="{0E0DAA38-7361-425C-B32D-8481712AE3AB}" srcOrd="1" destOrd="0" presId="urn:microsoft.com/office/officeart/2008/layout/LinedList"/>
    <dgm:cxn modelId="{D25AA0DB-8274-4A3E-826A-C4ECE9085D0C}" type="presParOf" srcId="{0E0DAA38-7361-425C-B32D-8481712AE3AB}" destId="{3F99CBB5-F4A2-487C-9C0E-39E298CE143F}" srcOrd="0" destOrd="0" presId="urn:microsoft.com/office/officeart/2008/layout/LinedList"/>
    <dgm:cxn modelId="{29E2C45F-5713-4FA8-8192-9A084F36C9DA}" type="presParOf" srcId="{0E0DAA38-7361-425C-B32D-8481712AE3AB}" destId="{F1E32876-DE4F-45E5-A035-79ED83CF87FD}" srcOrd="1" destOrd="0" presId="urn:microsoft.com/office/officeart/2008/layout/LinedList"/>
    <dgm:cxn modelId="{B8AC3784-A68A-4DA5-8B00-F4AD8C529C2C}" type="presParOf" srcId="{9360EBFD-FEAF-4463-AA18-7425BCF1DD8F}" destId="{1B29DADE-64EF-4259-906B-0EC15E8DAD4C}" srcOrd="2" destOrd="0" presId="urn:microsoft.com/office/officeart/2008/layout/LinedList"/>
    <dgm:cxn modelId="{3B9B2712-C2EC-47C6-8499-C185F0CC1228}" type="presParOf" srcId="{9360EBFD-FEAF-4463-AA18-7425BCF1DD8F}" destId="{34CD14DD-56A1-441F-92AC-D6FFCCEA414B}" srcOrd="3" destOrd="0" presId="urn:microsoft.com/office/officeart/2008/layout/LinedList"/>
    <dgm:cxn modelId="{0658B142-CA2E-489A-BEC4-FF65980B394F}" type="presParOf" srcId="{34CD14DD-56A1-441F-92AC-D6FFCCEA414B}" destId="{F90AEED7-BB91-4BBE-B4E5-8A4CAF086F7E}" srcOrd="0" destOrd="0" presId="urn:microsoft.com/office/officeart/2008/layout/LinedList"/>
    <dgm:cxn modelId="{16FDEAE1-6D64-4E22-A3F7-797DC66F3957}" type="presParOf" srcId="{34CD14DD-56A1-441F-92AC-D6FFCCEA414B}" destId="{CA486C67-EDFE-4A38-BA34-379015987CA1}" srcOrd="1" destOrd="0" presId="urn:microsoft.com/office/officeart/2008/layout/LinedList"/>
    <dgm:cxn modelId="{FA4B3398-A2DB-4A65-9BF7-8B28DB0EF7E1}" type="presParOf" srcId="{9360EBFD-FEAF-4463-AA18-7425BCF1DD8F}" destId="{7CF631A3-AA01-4B98-822E-2C0EC1E7F212}" srcOrd="4" destOrd="0" presId="urn:microsoft.com/office/officeart/2008/layout/LinedList"/>
    <dgm:cxn modelId="{AE36D6AD-10FA-4C24-BBE7-658725216563}" type="presParOf" srcId="{9360EBFD-FEAF-4463-AA18-7425BCF1DD8F}" destId="{A2414F76-1BAD-4E6E-B0B6-C065A05EC620}" srcOrd="5" destOrd="0" presId="urn:microsoft.com/office/officeart/2008/layout/LinedList"/>
    <dgm:cxn modelId="{6B03A279-71B6-46BD-ADA7-764622B16DD1}" type="presParOf" srcId="{A2414F76-1BAD-4E6E-B0B6-C065A05EC620}" destId="{AD689304-6CE2-4947-927E-CFC197DDB323}" srcOrd="0" destOrd="0" presId="urn:microsoft.com/office/officeart/2008/layout/LinedList"/>
    <dgm:cxn modelId="{6B8DFBED-B7DE-4639-AC88-90CABD07DEC0}" type="presParOf" srcId="{A2414F76-1BAD-4E6E-B0B6-C065A05EC620}" destId="{AD289B4D-026D-4EEA-BE03-B58AE4CC8A8F}" srcOrd="1" destOrd="0" presId="urn:microsoft.com/office/officeart/2008/layout/LinedList"/>
    <dgm:cxn modelId="{1374EF04-C3AB-4F65-BA64-58AE43211FCB}" type="presParOf" srcId="{9360EBFD-FEAF-4463-AA18-7425BCF1DD8F}" destId="{220C4702-1745-4B53-9A0F-04B3BE9E6051}" srcOrd="6" destOrd="0" presId="urn:microsoft.com/office/officeart/2008/layout/LinedList"/>
    <dgm:cxn modelId="{44BD6FA2-EB0A-476E-94BA-323FA2CED184}" type="presParOf" srcId="{9360EBFD-FEAF-4463-AA18-7425BCF1DD8F}" destId="{1D35480A-472D-496E-B2A6-42903CFF80A5}" srcOrd="7" destOrd="0" presId="urn:microsoft.com/office/officeart/2008/layout/LinedList"/>
    <dgm:cxn modelId="{11621DC9-06DE-4740-BF21-43B896F841F1}" type="presParOf" srcId="{1D35480A-472D-496E-B2A6-42903CFF80A5}" destId="{49B17F41-D089-449E-ADCE-670A845C8411}" srcOrd="0" destOrd="0" presId="urn:microsoft.com/office/officeart/2008/layout/LinedList"/>
    <dgm:cxn modelId="{D6917E68-A2C2-473D-9696-0720F62329BB}" type="presParOf" srcId="{1D35480A-472D-496E-B2A6-42903CFF80A5}" destId="{F8341DCF-2C39-4E3F-9E85-9A7E52A56AAF}" srcOrd="1" destOrd="0" presId="urn:microsoft.com/office/officeart/2008/layout/LinedList"/>
    <dgm:cxn modelId="{86F55E4E-95F3-4B44-92BF-E6771787A04A}" type="presParOf" srcId="{9360EBFD-FEAF-4463-AA18-7425BCF1DD8F}" destId="{C837FDE5-40FA-4A50-9EAC-1C87C69586DD}" srcOrd="8" destOrd="0" presId="urn:microsoft.com/office/officeart/2008/layout/LinedList"/>
    <dgm:cxn modelId="{36EE8DD5-4936-4285-82BC-08E4E1CD630C}" type="presParOf" srcId="{9360EBFD-FEAF-4463-AA18-7425BCF1DD8F}" destId="{8F4CE43B-70A9-4E78-B0C8-4D31E3F8BFFE}" srcOrd="9" destOrd="0" presId="urn:microsoft.com/office/officeart/2008/layout/LinedList"/>
    <dgm:cxn modelId="{B0D3C078-D2D1-4DF7-BAA0-1A7A7421ED02}" type="presParOf" srcId="{8F4CE43B-70A9-4E78-B0C8-4D31E3F8BFFE}" destId="{68F85BA3-917D-4920-8E29-45CE611FD624}" srcOrd="0" destOrd="0" presId="urn:microsoft.com/office/officeart/2008/layout/LinedList"/>
    <dgm:cxn modelId="{69219D13-A795-4B41-BCF0-62E80F5F5A41}" type="presParOf" srcId="{8F4CE43B-70A9-4E78-B0C8-4D31E3F8BFFE}" destId="{A83F26A4-9EA4-489C-8850-7EC8A79E5EEF}" srcOrd="1" destOrd="0" presId="urn:microsoft.com/office/officeart/2008/layout/LinedList"/>
    <dgm:cxn modelId="{3C9E5036-AAC3-4F04-937F-F344B5BDA3CB}" type="presParOf" srcId="{9360EBFD-FEAF-4463-AA18-7425BCF1DD8F}" destId="{13F2FED5-B17C-462A-A9DE-BE57ADF2406F}" srcOrd="10" destOrd="0" presId="urn:microsoft.com/office/officeart/2008/layout/LinedList"/>
    <dgm:cxn modelId="{8F5DE5CB-AF9B-4F20-94A7-BE64ADCEC9C1}" type="presParOf" srcId="{9360EBFD-FEAF-4463-AA18-7425BCF1DD8F}" destId="{ED50093B-FAC7-4E75-B18F-1C8398A04164}" srcOrd="11" destOrd="0" presId="urn:microsoft.com/office/officeart/2008/layout/LinedList"/>
    <dgm:cxn modelId="{E2552F9E-FB67-40AF-A777-AA705633D648}" type="presParOf" srcId="{ED50093B-FAC7-4E75-B18F-1C8398A04164}" destId="{D7A7A82A-4C6E-4108-8141-D4C05664CF50}" srcOrd="0" destOrd="0" presId="urn:microsoft.com/office/officeart/2008/layout/LinedList"/>
    <dgm:cxn modelId="{C8B28E9A-F8C1-4AAC-8223-A08FAE4EB484}" type="presParOf" srcId="{ED50093B-FAC7-4E75-B18F-1C8398A04164}" destId="{53CFD437-96E9-4077-8A04-AD852D3C1BE8}" srcOrd="1" destOrd="0" presId="urn:microsoft.com/office/officeart/2008/layout/LinedList"/>
    <dgm:cxn modelId="{9E84EAC3-AFC0-4102-A260-BD4C038E164A}" type="presParOf" srcId="{9360EBFD-FEAF-4463-AA18-7425BCF1DD8F}" destId="{7056C318-FDF8-4FCA-9243-E1DC5739EF55}" srcOrd="12" destOrd="0" presId="urn:microsoft.com/office/officeart/2008/layout/LinedList"/>
    <dgm:cxn modelId="{AAE436B5-35DF-4413-8A09-F9CB34203779}" type="presParOf" srcId="{9360EBFD-FEAF-4463-AA18-7425BCF1DD8F}" destId="{9EE873CA-538D-45DF-ABCF-A8A0B868FD74}" srcOrd="13" destOrd="0" presId="urn:microsoft.com/office/officeart/2008/layout/LinedList"/>
    <dgm:cxn modelId="{1D0B4CF2-E679-4033-83E0-5844D8EF4426}" type="presParOf" srcId="{9EE873CA-538D-45DF-ABCF-A8A0B868FD74}" destId="{063CA9AD-715C-41C9-A552-51420C37823C}" srcOrd="0" destOrd="0" presId="urn:microsoft.com/office/officeart/2008/layout/LinedList"/>
    <dgm:cxn modelId="{D2DEB1E2-59F8-4FF1-9529-8B6E1735A347}" type="presParOf" srcId="{9EE873CA-538D-45DF-ABCF-A8A0B868FD74}" destId="{A82F4E79-5A00-4D17-AE57-2E7504B3FF9B}" srcOrd="1" destOrd="0" presId="urn:microsoft.com/office/officeart/2008/layout/LinedList"/>
    <dgm:cxn modelId="{435454C6-731C-49CC-917D-E4A2B6A85F4F}" type="presParOf" srcId="{9360EBFD-FEAF-4463-AA18-7425BCF1DD8F}" destId="{CEB1CAC0-9E5B-4917-9E15-EFABF47CC259}" srcOrd="14" destOrd="0" presId="urn:microsoft.com/office/officeart/2008/layout/LinedList"/>
    <dgm:cxn modelId="{D4324DA4-64C4-42FB-911E-C12BFD390CEE}" type="presParOf" srcId="{9360EBFD-FEAF-4463-AA18-7425BCF1DD8F}" destId="{3D5C6D3C-4F8A-429A-ABE1-39D309D6947E}" srcOrd="15" destOrd="0" presId="urn:microsoft.com/office/officeart/2008/layout/LinedList"/>
    <dgm:cxn modelId="{D6BCFA4F-3832-45B3-A91C-ACEA87658F20}" type="presParOf" srcId="{3D5C6D3C-4F8A-429A-ABE1-39D309D6947E}" destId="{88505342-0DCE-4F4C-B7CE-671B77FB40E2}" srcOrd="0" destOrd="0" presId="urn:microsoft.com/office/officeart/2008/layout/LinedList"/>
    <dgm:cxn modelId="{19640762-92B9-48FE-80F3-C2195B0D325C}" type="presParOf" srcId="{3D5C6D3C-4F8A-429A-ABE1-39D309D6947E}" destId="{FBC97690-1168-4259-9064-35383FD300B2}" srcOrd="1" destOrd="0" presId="urn:microsoft.com/office/officeart/2008/layout/LinedList"/>
    <dgm:cxn modelId="{6C0E59CF-D5F8-4218-93FA-A2F6CD960240}" type="presParOf" srcId="{9360EBFD-FEAF-4463-AA18-7425BCF1DD8F}" destId="{454AE8E6-3E90-4730-829B-84DFF902FAB0}" srcOrd="16" destOrd="0" presId="urn:microsoft.com/office/officeart/2008/layout/LinedList"/>
    <dgm:cxn modelId="{806F50A3-EAA1-4AAE-9185-C390FE83D6C9}" type="presParOf" srcId="{9360EBFD-FEAF-4463-AA18-7425BCF1DD8F}" destId="{5CF0F916-7CA2-42D9-A6D4-D592B2ADF91D}" srcOrd="17" destOrd="0" presId="urn:microsoft.com/office/officeart/2008/layout/LinedList"/>
    <dgm:cxn modelId="{54571DFD-D00A-4B19-B3EF-6DBE2257562D}" type="presParOf" srcId="{5CF0F916-7CA2-42D9-A6D4-D592B2ADF91D}" destId="{F46E28AA-C26C-4666-B2A8-7B259D8BB48F}" srcOrd="0" destOrd="0" presId="urn:microsoft.com/office/officeart/2008/layout/LinedList"/>
    <dgm:cxn modelId="{26EA7FA6-0578-4FCE-ADC2-016A24C403F1}" type="presParOf" srcId="{5CF0F916-7CA2-42D9-A6D4-D592B2ADF91D}" destId="{B8794DAF-51F1-4F07-BE13-42C171C6BCB1}" srcOrd="1" destOrd="0" presId="urn:microsoft.com/office/officeart/2008/layout/LinedList"/>
    <dgm:cxn modelId="{16CB0A7D-81C1-4ED5-AD80-9400EEC352B1}" type="presParOf" srcId="{9360EBFD-FEAF-4463-AA18-7425BCF1DD8F}" destId="{B30C2C94-9266-43C9-BBF5-CC53565A1066}" srcOrd="18" destOrd="0" presId="urn:microsoft.com/office/officeart/2008/layout/LinedList"/>
    <dgm:cxn modelId="{6BA7EC7E-4455-4DCA-A1A4-EB107DCED4CA}" type="presParOf" srcId="{9360EBFD-FEAF-4463-AA18-7425BCF1DD8F}" destId="{75D0180F-A925-40A6-81B9-B1E97CC5BCA7}" srcOrd="19" destOrd="0" presId="urn:microsoft.com/office/officeart/2008/layout/LinedList"/>
    <dgm:cxn modelId="{09DF4993-6240-42B8-AC37-0325E78E3254}" type="presParOf" srcId="{75D0180F-A925-40A6-81B9-B1E97CC5BCA7}" destId="{820729F6-1AC7-4B59-B0D5-E90A940E0982}" srcOrd="0" destOrd="0" presId="urn:microsoft.com/office/officeart/2008/layout/LinedList"/>
    <dgm:cxn modelId="{4EFF1531-D891-44D4-9051-A6F302D5A703}" type="presParOf" srcId="{75D0180F-A925-40A6-81B9-B1E97CC5BCA7}" destId="{081B68C7-9D7D-451A-9958-86EC3F4B9307}" srcOrd="1" destOrd="0" presId="urn:microsoft.com/office/officeart/2008/layout/LinedList"/>
    <dgm:cxn modelId="{E1482DEB-5E10-4A13-8857-8CF4F92F5A66}" type="presParOf" srcId="{9360EBFD-FEAF-4463-AA18-7425BCF1DD8F}" destId="{D82BDB82-8AA7-446A-BD64-D0D4F64A81CD}" srcOrd="20" destOrd="0" presId="urn:microsoft.com/office/officeart/2008/layout/LinedList"/>
    <dgm:cxn modelId="{809436E5-E16B-42FC-BD78-E1ECA3B4F2E5}" type="presParOf" srcId="{9360EBFD-FEAF-4463-AA18-7425BCF1DD8F}" destId="{9510700B-D73F-49AE-9F72-F8C83D4CF9E1}" srcOrd="21" destOrd="0" presId="urn:microsoft.com/office/officeart/2008/layout/LinedList"/>
    <dgm:cxn modelId="{A2C4DA13-5EC9-4097-9A79-A463AE930428}" type="presParOf" srcId="{9510700B-D73F-49AE-9F72-F8C83D4CF9E1}" destId="{90D3DAC5-4343-4D3A-8CF2-AD8C9238D5E0}" srcOrd="0" destOrd="0" presId="urn:microsoft.com/office/officeart/2008/layout/LinedList"/>
    <dgm:cxn modelId="{6F56DD5C-2040-4992-A309-1EDD526CD759}" type="presParOf" srcId="{9510700B-D73F-49AE-9F72-F8C83D4CF9E1}" destId="{4D3BC22C-FD87-4224-BD36-21E3464EF96C}" srcOrd="1" destOrd="0" presId="urn:microsoft.com/office/officeart/2008/layout/LinedList"/>
    <dgm:cxn modelId="{FC9F9C77-4F81-4263-BE61-BDAA9B4335AA}" type="presParOf" srcId="{9360EBFD-FEAF-4463-AA18-7425BCF1DD8F}" destId="{3C58FBBF-8DF1-4BE4-BB39-49D23698A605}" srcOrd="22" destOrd="0" presId="urn:microsoft.com/office/officeart/2008/layout/LinedList"/>
    <dgm:cxn modelId="{3929EDA3-5CA5-4B85-854B-1B2659493EC7}" type="presParOf" srcId="{9360EBFD-FEAF-4463-AA18-7425BCF1DD8F}" destId="{5CAE57E2-964C-48D9-86C4-241D89111B59}" srcOrd="23" destOrd="0" presId="urn:microsoft.com/office/officeart/2008/layout/LinedList"/>
    <dgm:cxn modelId="{67422C3B-384B-42BF-8403-5080D7D5D91A}" type="presParOf" srcId="{5CAE57E2-964C-48D9-86C4-241D89111B59}" destId="{3E84BC1E-F816-4CD9-97FE-6FD91CD00BA4}" srcOrd="0" destOrd="0" presId="urn:microsoft.com/office/officeart/2008/layout/LinedList"/>
    <dgm:cxn modelId="{A6CB4F71-E4A6-4047-AE17-1FF8DD78711D}" type="presParOf" srcId="{5CAE57E2-964C-48D9-86C4-241D89111B59}" destId="{C6351ACE-7F2C-4F2B-894B-662BF06E821F}" srcOrd="1" destOrd="0" presId="urn:microsoft.com/office/officeart/2008/layout/LinedList"/>
    <dgm:cxn modelId="{0C6BF8EC-0933-428D-B81C-15FD34AE3F50}" type="presParOf" srcId="{9360EBFD-FEAF-4463-AA18-7425BCF1DD8F}" destId="{E0F41EE2-1447-4175-81CD-71B7DA34EE32}" srcOrd="24" destOrd="0" presId="urn:microsoft.com/office/officeart/2008/layout/LinedList"/>
    <dgm:cxn modelId="{B9F8F5F3-40B8-4B16-A502-0D60157B7CEB}" type="presParOf" srcId="{9360EBFD-FEAF-4463-AA18-7425BCF1DD8F}" destId="{9C1D77F1-825D-42CF-AC28-762F7C670CB9}" srcOrd="25" destOrd="0" presId="urn:microsoft.com/office/officeart/2008/layout/LinedList"/>
    <dgm:cxn modelId="{F99C2853-CE34-4524-9955-BC0C45F13A25}" type="presParOf" srcId="{9C1D77F1-825D-42CF-AC28-762F7C670CB9}" destId="{879BC8DA-73D8-4216-8977-EA7301579D7B}" srcOrd="0" destOrd="0" presId="urn:microsoft.com/office/officeart/2008/layout/LinedList"/>
    <dgm:cxn modelId="{0494CA26-4984-48C5-975C-19B1D49F159D}" type="presParOf" srcId="{9C1D77F1-825D-42CF-AC28-762F7C670CB9}" destId="{91C3BE82-A886-424C-998D-F98076E40C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40242B-5AD8-4E71-A3B0-CA1889D28D5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D567F2-6920-4B25-942C-BE4EBB82478E}">
      <dgm:prSet custT="1"/>
      <dgm:spPr/>
      <dgm:t>
        <a:bodyPr/>
        <a:lstStyle/>
        <a:p>
          <a:pPr rtl="0"/>
          <a:r>
            <a:rPr lang="en-US" sz="2000" dirty="0">
              <a:latin typeface="EYInterstate" panose="02000503020000020004" pitchFamily="2" charset="0"/>
            </a:rPr>
            <a:t>Section 2(64) of Sindh, 2(30) of Punjab and 2(37) of KPK Acts - </a:t>
          </a:r>
          <a:r>
            <a:rPr lang="en-US" sz="2000" b="1" dirty="0">
              <a:latin typeface="EYInterstate" panose="02000503020000020004" pitchFamily="2" charset="0"/>
            </a:rPr>
            <a:t>“Place of Business” means whenever a person </a:t>
          </a:r>
          <a:r>
            <a:rPr lang="en-US" sz="2000" dirty="0">
              <a:latin typeface="EYInterstate" panose="02000503020000020004" pitchFamily="2" charset="0"/>
            </a:rPr>
            <a:t>-</a:t>
          </a:r>
        </a:p>
      </dgm:t>
    </dgm:pt>
    <dgm:pt modelId="{9C7C5365-3821-432D-A2FF-E849F3226667}" type="parTrans" cxnId="{3FFCFD6E-B934-40F2-8155-62785DE8860C}">
      <dgm:prSet/>
      <dgm:spPr/>
      <dgm:t>
        <a:bodyPr/>
        <a:lstStyle/>
        <a:p>
          <a:endParaRPr lang="en-US"/>
        </a:p>
      </dgm:t>
    </dgm:pt>
    <dgm:pt modelId="{B8072A53-5E70-461C-A362-5DD0802B4271}" type="sibTrans" cxnId="{3FFCFD6E-B934-40F2-8155-62785DE8860C}">
      <dgm:prSet/>
      <dgm:spPr/>
      <dgm:t>
        <a:bodyPr/>
        <a:lstStyle/>
        <a:p>
          <a:endParaRPr lang="en-US"/>
        </a:p>
      </dgm:t>
    </dgm:pt>
    <dgm:pt modelId="{61CD7315-785C-4AD7-A3E3-B088A6B1823C}">
      <dgm:prSet custT="1"/>
      <dgm:spPr/>
      <dgm:t>
        <a:bodyPr/>
        <a:lstStyle/>
        <a:p>
          <a:pPr marL="274320" rtl="0">
            <a:lnSpc>
              <a:spcPct val="100000"/>
            </a:lnSpc>
            <a:spcBef>
              <a:spcPts val="800"/>
            </a:spcBef>
            <a:spcAft>
              <a:spcPts val="800"/>
            </a:spcAft>
          </a:pPr>
          <a:r>
            <a:rPr lang="en-US" sz="2000" b="1" dirty="0">
              <a:latin typeface="EYInterstate" panose="02000503020000020004" pitchFamily="2" charset="0"/>
            </a:rPr>
            <a:t>owns, rents, shares</a:t>
          </a:r>
          <a:r>
            <a:rPr lang="en-US" sz="2000" dirty="0">
              <a:latin typeface="EYInterstate" panose="02000503020000020004" pitchFamily="2" charset="0"/>
            </a:rPr>
            <a:t> or in any other manner </a:t>
          </a:r>
          <a:r>
            <a:rPr lang="en-US" sz="2000" b="1" dirty="0">
              <a:latin typeface="EYInterstate" panose="02000503020000020004" pitchFamily="2" charset="0"/>
            </a:rPr>
            <a:t>occupies a space</a:t>
          </a:r>
          <a:r>
            <a:rPr lang="en-US" sz="2000" dirty="0">
              <a:latin typeface="EYInterstate" panose="02000503020000020004" pitchFamily="2" charset="0"/>
            </a:rPr>
            <a:t> in the Province from where he </a:t>
          </a:r>
          <a:r>
            <a:rPr lang="en-US" sz="2000" b="1" dirty="0">
              <a:latin typeface="EYInterstate" panose="02000503020000020004" pitchFamily="2" charset="0"/>
            </a:rPr>
            <a:t>carries on an economic activity</a:t>
          </a:r>
          <a:r>
            <a:rPr lang="en-US" sz="2000" dirty="0">
              <a:latin typeface="EYInterstate" panose="02000503020000020004" pitchFamily="2" charset="0"/>
            </a:rPr>
            <a:t> </a:t>
          </a:r>
          <a:r>
            <a:rPr lang="en-US" sz="2000" b="1" dirty="0">
              <a:latin typeface="EYInterstate" panose="02000503020000020004" pitchFamily="2" charset="0"/>
            </a:rPr>
            <a:t>whether wholly or partially</a:t>
          </a:r>
          <a:r>
            <a:rPr lang="en-US" sz="2000" dirty="0">
              <a:latin typeface="EYInterstate" panose="02000503020000020004" pitchFamily="2" charset="0"/>
            </a:rPr>
            <a:t>; or</a:t>
          </a:r>
        </a:p>
      </dgm:t>
    </dgm:pt>
    <dgm:pt modelId="{1C392F8E-4216-4DCB-9B84-F22788AEAE05}" type="parTrans" cxnId="{9536F56F-3B40-4762-8832-352B310A27DD}">
      <dgm:prSet/>
      <dgm:spPr/>
      <dgm:t>
        <a:bodyPr/>
        <a:lstStyle/>
        <a:p>
          <a:endParaRPr lang="en-US"/>
        </a:p>
      </dgm:t>
    </dgm:pt>
    <dgm:pt modelId="{6E9A6F21-F531-4002-B4F2-DA083A97E580}" type="sibTrans" cxnId="{9536F56F-3B40-4762-8832-352B310A27DD}">
      <dgm:prSet/>
      <dgm:spPr/>
      <dgm:t>
        <a:bodyPr/>
        <a:lstStyle/>
        <a:p>
          <a:endParaRPr lang="en-US"/>
        </a:p>
      </dgm:t>
    </dgm:pt>
    <dgm:pt modelId="{389B25AF-E787-4ABD-A6C2-3F4CA2E03FCE}">
      <dgm:prSet custT="1"/>
      <dgm:spPr/>
      <dgm:t>
        <a:bodyPr/>
        <a:lstStyle/>
        <a:p>
          <a:pPr marL="274320" rtl="0">
            <a:lnSpc>
              <a:spcPct val="100000"/>
            </a:lnSpc>
            <a:spcBef>
              <a:spcPts val="800"/>
            </a:spcBef>
            <a:spcAft>
              <a:spcPts val="800"/>
            </a:spcAft>
          </a:pPr>
          <a:r>
            <a:rPr lang="en-US" sz="2000" dirty="0">
              <a:latin typeface="EYInterstate" panose="02000503020000020004" pitchFamily="2" charset="0"/>
            </a:rPr>
            <a:t>carries on an economic activity whether wholly or partially </a:t>
          </a:r>
          <a:r>
            <a:rPr lang="en-US" sz="2000" b="1" dirty="0">
              <a:latin typeface="EYInterstate" panose="02000503020000020004" pitchFamily="2" charset="0"/>
            </a:rPr>
            <a:t>through any other person</a:t>
          </a:r>
          <a:r>
            <a:rPr lang="en-US" sz="2000" dirty="0">
              <a:latin typeface="EYInterstate" panose="02000503020000020004" pitchFamily="2" charset="0"/>
            </a:rPr>
            <a:t> such as </a:t>
          </a:r>
          <a:r>
            <a:rPr lang="en-US" sz="2000" b="1" dirty="0">
              <a:latin typeface="EYInterstate" panose="02000503020000020004" pitchFamily="2" charset="0"/>
            </a:rPr>
            <a:t>an agent, associate, franchise, branch, office, or otherwise </a:t>
          </a:r>
          <a:r>
            <a:rPr lang="en-US" sz="2000" dirty="0">
              <a:latin typeface="EYInterstate" panose="02000503020000020004" pitchFamily="2" charset="0"/>
            </a:rPr>
            <a:t>in the Province but </a:t>
          </a:r>
          <a:r>
            <a:rPr lang="en-US" sz="2000" b="1" dirty="0">
              <a:latin typeface="EYInterstate" panose="02000503020000020004" pitchFamily="2" charset="0"/>
            </a:rPr>
            <a:t>does not include a liaison office;</a:t>
          </a:r>
          <a:endParaRPr lang="en-US" sz="2000" dirty="0">
            <a:latin typeface="EYInterstate" panose="02000503020000020004" pitchFamily="2" charset="0"/>
          </a:endParaRPr>
        </a:p>
      </dgm:t>
    </dgm:pt>
    <dgm:pt modelId="{1FE0AB69-3AF2-475F-ACAB-AE130AB30FAA}" type="sibTrans" cxnId="{7C8F6F6B-DDA9-4485-9C2F-6355A4714BA6}">
      <dgm:prSet/>
      <dgm:spPr/>
      <dgm:t>
        <a:bodyPr/>
        <a:lstStyle/>
        <a:p>
          <a:endParaRPr lang="en-US"/>
        </a:p>
      </dgm:t>
    </dgm:pt>
    <dgm:pt modelId="{29B22124-A7B3-404C-A06D-D8B292B6131D}" type="parTrans" cxnId="{7C8F6F6B-DDA9-4485-9C2F-6355A4714BA6}">
      <dgm:prSet/>
      <dgm:spPr/>
      <dgm:t>
        <a:bodyPr/>
        <a:lstStyle/>
        <a:p>
          <a:endParaRPr lang="en-US"/>
        </a:p>
      </dgm:t>
    </dgm:pt>
    <dgm:pt modelId="{4834C4DB-D758-4626-8411-CA6B56B7BED9}">
      <dgm:prSet custT="1"/>
      <dgm:spPr/>
      <dgm:t>
        <a:bodyPr/>
        <a:lstStyle/>
        <a:p>
          <a:pPr marL="274320" rtl="0">
            <a:lnSpc>
              <a:spcPct val="100000"/>
            </a:lnSpc>
            <a:spcBef>
              <a:spcPts val="800"/>
            </a:spcBef>
            <a:spcAft>
              <a:spcPts val="800"/>
            </a:spcAft>
          </a:pPr>
          <a:endParaRPr lang="en-US" sz="900" dirty="0">
            <a:latin typeface="EYInterstate" panose="02000503020000020004" pitchFamily="2" charset="0"/>
          </a:endParaRPr>
        </a:p>
      </dgm:t>
    </dgm:pt>
    <dgm:pt modelId="{F60AB6B1-2473-477F-B433-22739EB45CA5}" type="parTrans" cxnId="{1F5AFBD7-8C71-4F17-B467-35955B576056}">
      <dgm:prSet/>
      <dgm:spPr/>
      <dgm:t>
        <a:bodyPr/>
        <a:lstStyle/>
        <a:p>
          <a:endParaRPr lang="en-US"/>
        </a:p>
      </dgm:t>
    </dgm:pt>
    <dgm:pt modelId="{C76E02E4-F5E4-4617-84EF-BBC9C4447811}" type="sibTrans" cxnId="{1F5AFBD7-8C71-4F17-B467-35955B576056}">
      <dgm:prSet/>
      <dgm:spPr/>
      <dgm:t>
        <a:bodyPr/>
        <a:lstStyle/>
        <a:p>
          <a:endParaRPr lang="en-US"/>
        </a:p>
      </dgm:t>
    </dgm:pt>
    <dgm:pt modelId="{9F99925B-8FC7-47BA-9CD4-053FD4D98324}" type="pres">
      <dgm:prSet presAssocID="{C540242B-5AD8-4E71-A3B0-CA1889D28D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7A7449-9399-4213-B9C6-8A9C4DEB6A67}" type="pres">
      <dgm:prSet presAssocID="{9FD567F2-6920-4B25-942C-BE4EBB82478E}" presName="parentText" presStyleLbl="node1" presStyleIdx="0" presStyleCnt="1" custScaleY="147749" custLinFactNeighborY="-59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68A26-4634-42BC-9EE9-F7B57DEA8E6E}" type="pres">
      <dgm:prSet presAssocID="{9FD567F2-6920-4B25-942C-BE4EBB82478E}" presName="childText" presStyleLbl="revTx" presStyleIdx="0" presStyleCnt="1" custLinFactNeighborY="-172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5AFBD7-8C71-4F17-B467-35955B576056}" srcId="{9FD567F2-6920-4B25-942C-BE4EBB82478E}" destId="{4834C4DB-D758-4626-8411-CA6B56B7BED9}" srcOrd="0" destOrd="0" parTransId="{F60AB6B1-2473-477F-B433-22739EB45CA5}" sibTransId="{C76E02E4-F5E4-4617-84EF-BBC9C4447811}"/>
    <dgm:cxn modelId="{7C8F6F6B-DDA9-4485-9C2F-6355A4714BA6}" srcId="{9FD567F2-6920-4B25-942C-BE4EBB82478E}" destId="{389B25AF-E787-4ABD-A6C2-3F4CA2E03FCE}" srcOrd="2" destOrd="0" parTransId="{29B22124-A7B3-404C-A06D-D8B292B6131D}" sibTransId="{1FE0AB69-3AF2-475F-ACAB-AE130AB30FAA}"/>
    <dgm:cxn modelId="{F8703140-A7D3-48EC-865F-F55ABB1F4722}" type="presOf" srcId="{389B25AF-E787-4ABD-A6C2-3F4CA2E03FCE}" destId="{E6568A26-4634-42BC-9EE9-F7B57DEA8E6E}" srcOrd="0" destOrd="2" presId="urn:microsoft.com/office/officeart/2005/8/layout/vList2"/>
    <dgm:cxn modelId="{EDF3802C-F9C3-4DB5-971C-1568829958EE}" type="presOf" srcId="{4834C4DB-D758-4626-8411-CA6B56B7BED9}" destId="{E6568A26-4634-42BC-9EE9-F7B57DEA8E6E}" srcOrd="0" destOrd="0" presId="urn:microsoft.com/office/officeart/2005/8/layout/vList2"/>
    <dgm:cxn modelId="{F73E93C9-98F2-412D-B450-A392C6835C9F}" type="presOf" srcId="{61CD7315-785C-4AD7-A3E3-B088A6B1823C}" destId="{E6568A26-4634-42BC-9EE9-F7B57DEA8E6E}" srcOrd="0" destOrd="1" presId="urn:microsoft.com/office/officeart/2005/8/layout/vList2"/>
    <dgm:cxn modelId="{EFCBD9B5-84E6-457E-9B71-243B7EB62634}" type="presOf" srcId="{9FD567F2-6920-4B25-942C-BE4EBB82478E}" destId="{1A7A7449-9399-4213-B9C6-8A9C4DEB6A67}" srcOrd="0" destOrd="0" presId="urn:microsoft.com/office/officeart/2005/8/layout/vList2"/>
    <dgm:cxn modelId="{3FFCFD6E-B934-40F2-8155-62785DE8860C}" srcId="{C540242B-5AD8-4E71-A3B0-CA1889D28D5E}" destId="{9FD567F2-6920-4B25-942C-BE4EBB82478E}" srcOrd="0" destOrd="0" parTransId="{9C7C5365-3821-432D-A2FF-E849F3226667}" sibTransId="{B8072A53-5E70-461C-A362-5DD0802B4271}"/>
    <dgm:cxn modelId="{211E01F4-813C-42E6-9E48-58B7CC93C7DE}" type="presOf" srcId="{C540242B-5AD8-4E71-A3B0-CA1889D28D5E}" destId="{9F99925B-8FC7-47BA-9CD4-053FD4D98324}" srcOrd="0" destOrd="0" presId="urn:microsoft.com/office/officeart/2005/8/layout/vList2"/>
    <dgm:cxn modelId="{9536F56F-3B40-4762-8832-352B310A27DD}" srcId="{9FD567F2-6920-4B25-942C-BE4EBB82478E}" destId="{61CD7315-785C-4AD7-A3E3-B088A6B1823C}" srcOrd="1" destOrd="0" parTransId="{1C392F8E-4216-4DCB-9B84-F22788AEAE05}" sibTransId="{6E9A6F21-F531-4002-B4F2-DA083A97E580}"/>
    <dgm:cxn modelId="{103ECC47-D9FC-4DC1-9C08-DF4C204C5244}" type="presParOf" srcId="{9F99925B-8FC7-47BA-9CD4-053FD4D98324}" destId="{1A7A7449-9399-4213-B9C6-8A9C4DEB6A67}" srcOrd="0" destOrd="0" presId="urn:microsoft.com/office/officeart/2005/8/layout/vList2"/>
    <dgm:cxn modelId="{498B8DF7-594D-42EB-A038-0D6CC43232A6}" type="presParOf" srcId="{9F99925B-8FC7-47BA-9CD4-053FD4D98324}" destId="{E6568A26-4634-42BC-9EE9-F7B57DEA8E6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2E67CBD-CFE5-47DD-9C3C-1661181181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775C85-7621-4FAF-A5D4-88B2741BE048}">
      <dgm:prSet custT="1"/>
      <dgm:spPr/>
      <dgm:t>
        <a:bodyPr/>
        <a:lstStyle/>
        <a:p>
          <a:pPr rtl="0"/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Section 3(3) of Sindh and Punjab and 19(3) of KPK Acts provides that </a:t>
          </a:r>
        </a:p>
      </dgm:t>
    </dgm:pt>
    <dgm:pt modelId="{BA554C08-CC9E-4CCE-8B1E-EF2EDDED592F}" type="parTrans" cxnId="{EAC810F4-65F0-44B1-80D2-266D522B21C6}">
      <dgm:prSet/>
      <dgm:spPr/>
      <dgm:t>
        <a:bodyPr/>
        <a:lstStyle/>
        <a:p>
          <a:endParaRPr lang="en-US"/>
        </a:p>
      </dgm:t>
    </dgm:pt>
    <dgm:pt modelId="{8B909A7F-63D9-4077-8F52-B386B457E4EE}" type="sibTrans" cxnId="{EAC810F4-65F0-44B1-80D2-266D522B21C6}">
      <dgm:prSet/>
      <dgm:spPr/>
      <dgm:t>
        <a:bodyPr/>
        <a:lstStyle/>
        <a:p>
          <a:endParaRPr lang="en-US"/>
        </a:p>
      </dgm:t>
    </dgm:pt>
    <dgm:pt modelId="{B5157888-C2C4-4E51-AB61-9830EAE1A7DD}">
      <dgm:prSet custT="1"/>
      <dgm:spPr/>
      <dgm:t>
        <a:bodyPr/>
        <a:lstStyle/>
        <a:p>
          <a:pPr rtl="0"/>
          <a:r>
            <a:rPr lang="en-US" sz="2000" dirty="0">
              <a:latin typeface="EYInterstate" panose="02000503020000020004" pitchFamily="2" charset="0"/>
            </a:rPr>
            <a:t>Where a </a:t>
          </a:r>
          <a:r>
            <a:rPr lang="en-US" sz="2000" b="1" dirty="0">
              <a:latin typeface="EYInterstate" panose="02000503020000020004" pitchFamily="2" charset="0"/>
            </a:rPr>
            <a:t>person has a</a:t>
          </a:r>
          <a:r>
            <a:rPr lang="en-US" sz="2000" dirty="0">
              <a:latin typeface="EYInterstate" panose="02000503020000020004" pitchFamily="2" charset="0"/>
            </a:rPr>
            <a:t> registered office or </a:t>
          </a:r>
          <a:r>
            <a:rPr lang="en-US" sz="2000" b="1" dirty="0">
              <a:latin typeface="EYInterstate" panose="02000503020000020004" pitchFamily="2" charset="0"/>
            </a:rPr>
            <a:t>place of business in the Province</a:t>
          </a:r>
          <a:r>
            <a:rPr lang="en-US" sz="2000" dirty="0">
              <a:latin typeface="EYInterstate" panose="02000503020000020004" pitchFamily="2" charset="0"/>
            </a:rPr>
            <a:t> and </a:t>
          </a:r>
          <a:r>
            <a:rPr lang="en-US" sz="2000" b="1" dirty="0">
              <a:latin typeface="EYInterstate" panose="02000503020000020004" pitchFamily="2" charset="0"/>
            </a:rPr>
            <a:t>another outside the Province</a:t>
          </a:r>
          <a:r>
            <a:rPr lang="en-US" sz="2000" dirty="0">
              <a:latin typeface="EYInterstate" panose="02000503020000020004" pitchFamily="2" charset="0"/>
            </a:rPr>
            <a:t>, </a:t>
          </a:r>
        </a:p>
      </dgm:t>
    </dgm:pt>
    <dgm:pt modelId="{F5E51133-3574-4788-A558-4727A59FF73C}" type="parTrans" cxnId="{BE08DDB6-B556-467F-8B8D-3A7E5B595009}">
      <dgm:prSet/>
      <dgm:spPr/>
      <dgm:t>
        <a:bodyPr/>
        <a:lstStyle/>
        <a:p>
          <a:endParaRPr lang="en-US"/>
        </a:p>
      </dgm:t>
    </dgm:pt>
    <dgm:pt modelId="{4F07F210-EE8C-4242-A405-AC66444D0E6A}" type="sibTrans" cxnId="{BE08DDB6-B556-467F-8B8D-3A7E5B595009}">
      <dgm:prSet/>
      <dgm:spPr/>
      <dgm:t>
        <a:bodyPr/>
        <a:lstStyle/>
        <a:p>
          <a:endParaRPr lang="en-US"/>
        </a:p>
      </dgm:t>
    </dgm:pt>
    <dgm:pt modelId="{F1DE3F39-AFE2-4AE0-9ED9-2445CADB45A7}">
      <dgm:prSet custT="1"/>
      <dgm:spPr/>
      <dgm:t>
        <a:bodyPr/>
        <a:lstStyle/>
        <a:p>
          <a:pPr rtl="0"/>
          <a:endParaRPr lang="en-US" sz="700" dirty="0">
            <a:latin typeface="EYInterstate" panose="02000503020000020004" pitchFamily="2" charset="0"/>
          </a:endParaRPr>
        </a:p>
      </dgm:t>
    </dgm:pt>
    <dgm:pt modelId="{7D570BED-F9F1-49C3-8451-2E8BD183750A}" type="parTrans" cxnId="{7BAABB1A-9570-4B15-95AB-DC477B252B13}">
      <dgm:prSet/>
      <dgm:spPr/>
      <dgm:t>
        <a:bodyPr/>
        <a:lstStyle/>
        <a:p>
          <a:endParaRPr lang="en-US"/>
        </a:p>
      </dgm:t>
    </dgm:pt>
    <dgm:pt modelId="{884F706E-B145-46FB-AF6E-3FFA6DE70DE3}" type="sibTrans" cxnId="{7BAABB1A-9570-4B15-95AB-DC477B252B13}">
      <dgm:prSet/>
      <dgm:spPr/>
      <dgm:t>
        <a:bodyPr/>
        <a:lstStyle/>
        <a:p>
          <a:endParaRPr lang="en-US"/>
        </a:p>
      </dgm:t>
    </dgm:pt>
    <dgm:pt modelId="{1056EA12-FB52-48A1-8590-42C180B70A64}">
      <dgm:prSet custT="1"/>
      <dgm:spPr/>
      <dgm:t>
        <a:bodyPr/>
        <a:lstStyle/>
        <a:p>
          <a:pPr rtl="0"/>
          <a:r>
            <a:rPr lang="en-US" sz="2000" dirty="0">
              <a:latin typeface="EYInterstate" panose="02000503020000020004" pitchFamily="2" charset="0"/>
            </a:rPr>
            <a:t>the registered office or place of business in the Province and that outside the Province shall be treated as </a:t>
          </a:r>
          <a:r>
            <a:rPr lang="en-US" sz="2000" b="1" dirty="0">
              <a:latin typeface="EYInterstate" panose="02000503020000020004" pitchFamily="2" charset="0"/>
            </a:rPr>
            <a:t>separate legal persons</a:t>
          </a:r>
          <a:r>
            <a:rPr lang="en-US" sz="2000" dirty="0">
              <a:latin typeface="EYInterstate" panose="02000503020000020004" pitchFamily="2" charset="0"/>
            </a:rPr>
            <a:t>.</a:t>
          </a:r>
        </a:p>
      </dgm:t>
    </dgm:pt>
    <dgm:pt modelId="{7FD61FD1-F362-4069-95A2-25FC12895904}" type="parTrans" cxnId="{8FD8E7F5-6A3F-4BEF-AE1A-A38A05DE7EF3}">
      <dgm:prSet/>
      <dgm:spPr/>
      <dgm:t>
        <a:bodyPr/>
        <a:lstStyle/>
        <a:p>
          <a:endParaRPr lang="en-US"/>
        </a:p>
      </dgm:t>
    </dgm:pt>
    <dgm:pt modelId="{97A6EEEA-B962-403C-8A36-FDD88DE5A9AE}" type="sibTrans" cxnId="{8FD8E7F5-6A3F-4BEF-AE1A-A38A05DE7EF3}">
      <dgm:prSet/>
      <dgm:spPr/>
      <dgm:t>
        <a:bodyPr/>
        <a:lstStyle/>
        <a:p>
          <a:endParaRPr lang="en-US"/>
        </a:p>
      </dgm:t>
    </dgm:pt>
    <dgm:pt modelId="{F2431B7A-88C7-475D-9B69-DAC49638DAB6}">
      <dgm:prSet custT="1"/>
      <dgm:spPr/>
      <dgm:t>
        <a:bodyPr/>
        <a:lstStyle/>
        <a:p>
          <a:pPr rtl="0"/>
          <a:endParaRPr lang="en-US" sz="900" dirty="0">
            <a:latin typeface="EYInterstate" panose="02000503020000020004" pitchFamily="2" charset="0"/>
          </a:endParaRPr>
        </a:p>
      </dgm:t>
    </dgm:pt>
    <dgm:pt modelId="{E470C2E0-1B72-46C6-9F8D-B9A958ED53A4}" type="parTrans" cxnId="{6C2EA289-FCAA-4EF2-9595-68FA85D25887}">
      <dgm:prSet/>
      <dgm:spPr/>
      <dgm:t>
        <a:bodyPr/>
        <a:lstStyle/>
        <a:p>
          <a:endParaRPr lang="en-US"/>
        </a:p>
      </dgm:t>
    </dgm:pt>
    <dgm:pt modelId="{429EEF0D-D6CC-4025-A57E-157E135158C6}" type="sibTrans" cxnId="{6C2EA289-FCAA-4EF2-9595-68FA85D25887}">
      <dgm:prSet/>
      <dgm:spPr/>
      <dgm:t>
        <a:bodyPr/>
        <a:lstStyle/>
        <a:p>
          <a:endParaRPr lang="en-US"/>
        </a:p>
      </dgm:t>
    </dgm:pt>
    <dgm:pt modelId="{F9A391D0-F889-452C-A677-E5A8D236FE20}" type="pres">
      <dgm:prSet presAssocID="{92E67CBD-CFE5-47DD-9C3C-1661181181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1973A8-73A0-41E2-9AD5-558F5D4FC4E9}" type="pres">
      <dgm:prSet presAssocID="{FD775C85-7621-4FAF-A5D4-88B2741BE048}" presName="parentText" presStyleLbl="node1" presStyleIdx="0" presStyleCnt="1" custLinFactNeighborY="-68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7F2F2-E755-4B26-9FB3-5063C2B0EDFE}" type="pres">
      <dgm:prSet presAssocID="{FD775C85-7621-4FAF-A5D4-88B2741BE04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C810F4-65F0-44B1-80D2-266D522B21C6}" srcId="{92E67CBD-CFE5-47DD-9C3C-16611811812B}" destId="{FD775C85-7621-4FAF-A5D4-88B2741BE048}" srcOrd="0" destOrd="0" parTransId="{BA554C08-CC9E-4CCE-8B1E-EF2EDDED592F}" sibTransId="{8B909A7F-63D9-4077-8F52-B386B457E4EE}"/>
    <dgm:cxn modelId="{F47E3A6C-7590-4C15-8261-DD3E7282BAAC}" type="presOf" srcId="{1056EA12-FB52-48A1-8590-42C180B70A64}" destId="{67C7F2F2-E755-4B26-9FB3-5063C2B0EDFE}" srcOrd="0" destOrd="3" presId="urn:microsoft.com/office/officeart/2005/8/layout/vList2"/>
    <dgm:cxn modelId="{BE08DDB6-B556-467F-8B8D-3A7E5B595009}" srcId="{FD775C85-7621-4FAF-A5D4-88B2741BE048}" destId="{B5157888-C2C4-4E51-AB61-9830EAE1A7DD}" srcOrd="1" destOrd="0" parTransId="{F5E51133-3574-4788-A558-4727A59FF73C}" sibTransId="{4F07F210-EE8C-4242-A405-AC66444D0E6A}"/>
    <dgm:cxn modelId="{11E1CB57-55D8-44A0-8D97-807F651F0269}" type="presOf" srcId="{F1DE3F39-AFE2-4AE0-9ED9-2445CADB45A7}" destId="{67C7F2F2-E755-4B26-9FB3-5063C2B0EDFE}" srcOrd="0" destOrd="0" presId="urn:microsoft.com/office/officeart/2005/8/layout/vList2"/>
    <dgm:cxn modelId="{2BA5D2D0-C8E4-460D-97D7-D752DF433643}" type="presOf" srcId="{FD775C85-7621-4FAF-A5D4-88B2741BE048}" destId="{8E1973A8-73A0-41E2-9AD5-558F5D4FC4E9}" srcOrd="0" destOrd="0" presId="urn:microsoft.com/office/officeart/2005/8/layout/vList2"/>
    <dgm:cxn modelId="{77346D23-9FAC-424B-BB1B-CF7F2FD27A5B}" type="presOf" srcId="{F2431B7A-88C7-475D-9B69-DAC49638DAB6}" destId="{67C7F2F2-E755-4B26-9FB3-5063C2B0EDFE}" srcOrd="0" destOrd="2" presId="urn:microsoft.com/office/officeart/2005/8/layout/vList2"/>
    <dgm:cxn modelId="{8FD8E7F5-6A3F-4BEF-AE1A-A38A05DE7EF3}" srcId="{FD775C85-7621-4FAF-A5D4-88B2741BE048}" destId="{1056EA12-FB52-48A1-8590-42C180B70A64}" srcOrd="3" destOrd="0" parTransId="{7FD61FD1-F362-4069-95A2-25FC12895904}" sibTransId="{97A6EEEA-B962-403C-8A36-FDD88DE5A9AE}"/>
    <dgm:cxn modelId="{3F8D49C0-1BD1-47BE-8F98-2BBFEA079247}" type="presOf" srcId="{92E67CBD-CFE5-47DD-9C3C-16611811812B}" destId="{F9A391D0-F889-452C-A677-E5A8D236FE20}" srcOrd="0" destOrd="0" presId="urn:microsoft.com/office/officeart/2005/8/layout/vList2"/>
    <dgm:cxn modelId="{9C87E34A-B670-4C32-8DA6-E32083EFD406}" type="presOf" srcId="{B5157888-C2C4-4E51-AB61-9830EAE1A7DD}" destId="{67C7F2F2-E755-4B26-9FB3-5063C2B0EDFE}" srcOrd="0" destOrd="1" presId="urn:microsoft.com/office/officeart/2005/8/layout/vList2"/>
    <dgm:cxn modelId="{7BAABB1A-9570-4B15-95AB-DC477B252B13}" srcId="{FD775C85-7621-4FAF-A5D4-88B2741BE048}" destId="{F1DE3F39-AFE2-4AE0-9ED9-2445CADB45A7}" srcOrd="0" destOrd="0" parTransId="{7D570BED-F9F1-49C3-8451-2E8BD183750A}" sibTransId="{884F706E-B145-46FB-AF6E-3FFA6DE70DE3}"/>
    <dgm:cxn modelId="{6C2EA289-FCAA-4EF2-9595-68FA85D25887}" srcId="{FD775C85-7621-4FAF-A5D4-88B2741BE048}" destId="{F2431B7A-88C7-475D-9B69-DAC49638DAB6}" srcOrd="2" destOrd="0" parTransId="{E470C2E0-1B72-46C6-9F8D-B9A958ED53A4}" sibTransId="{429EEF0D-D6CC-4025-A57E-157E135158C6}"/>
    <dgm:cxn modelId="{1A199722-06CE-4C94-B087-B27601014EF8}" type="presParOf" srcId="{F9A391D0-F889-452C-A677-E5A8D236FE20}" destId="{8E1973A8-73A0-41E2-9AD5-558F5D4FC4E9}" srcOrd="0" destOrd="0" presId="urn:microsoft.com/office/officeart/2005/8/layout/vList2"/>
    <dgm:cxn modelId="{051BD932-AC69-4B85-9C9F-79179CAAF85B}" type="presParOf" srcId="{F9A391D0-F889-452C-A677-E5A8D236FE20}" destId="{67C7F2F2-E755-4B26-9FB3-5063C2B0EDF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DD17AF-839D-423D-BB6B-6954C56333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6AA784-8254-4F5E-8C85-5EF91F3AFA34}">
      <dgm:prSet custT="1"/>
      <dgm:spPr/>
      <dgm:t>
        <a:bodyPr/>
        <a:lstStyle/>
        <a:p>
          <a:pPr rtl="0"/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Section 2(73) of Sindh, 2(35) of Punjab and 2(44) of KPK Acts</a:t>
          </a:r>
        </a:p>
      </dgm:t>
    </dgm:pt>
    <dgm:pt modelId="{2BC80520-AA30-49DC-8346-E893610BBD6C}" type="parTrans" cxnId="{B43A41B4-0D66-417A-BCAB-F49AA1BC0630}">
      <dgm:prSet/>
      <dgm:spPr/>
      <dgm:t>
        <a:bodyPr/>
        <a:lstStyle/>
        <a:p>
          <a:endParaRPr lang="en-US"/>
        </a:p>
      </dgm:t>
    </dgm:pt>
    <dgm:pt modelId="{287B43CC-A6D3-47FF-B956-A618E0515DE7}" type="sibTrans" cxnId="{B43A41B4-0D66-417A-BCAB-F49AA1BC0630}">
      <dgm:prSet/>
      <dgm:spPr/>
      <dgm:t>
        <a:bodyPr/>
        <a:lstStyle/>
        <a:p>
          <a:endParaRPr lang="en-US"/>
        </a:p>
      </dgm:t>
    </dgm:pt>
    <dgm:pt modelId="{65DE6BA8-4CB4-49D3-9CCA-540EFB794FFC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“Resident ” means an individual or </a:t>
          </a:r>
          <a:r>
            <a:rPr lang="en-US" sz="2000" b="1" dirty="0" err="1">
              <a:solidFill>
                <a:sysClr val="windowText" lastClr="000000"/>
              </a:solidFill>
              <a:latin typeface="EYInterstate" panose="02000503020000020004" pitchFamily="2" charset="0"/>
            </a:rPr>
            <a:t>AOP</a:t>
          </a: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 or Company  who,</a:t>
          </a:r>
        </a:p>
        <a:p>
          <a:pPr rtl="0"/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 in a financial year, has –</a:t>
          </a:r>
        </a:p>
      </dgm:t>
    </dgm:pt>
    <dgm:pt modelId="{B0E6B9BF-C872-48B7-934C-116880C10FF4}" type="parTrans" cxnId="{7F53DEAA-4719-468D-8CF2-815A2D38DDFE}">
      <dgm:prSet/>
      <dgm:spPr/>
      <dgm:t>
        <a:bodyPr/>
        <a:lstStyle/>
        <a:p>
          <a:endParaRPr lang="en-US"/>
        </a:p>
      </dgm:t>
    </dgm:pt>
    <dgm:pt modelId="{C3FC8871-62BD-4AF6-AF71-7A5B1E2FC622}" type="sibTrans" cxnId="{7F53DEAA-4719-468D-8CF2-815A2D38DDFE}">
      <dgm:prSet/>
      <dgm:spPr/>
      <dgm:t>
        <a:bodyPr/>
        <a:lstStyle/>
        <a:p>
          <a:endParaRPr lang="en-US"/>
        </a:p>
      </dgm:t>
    </dgm:pt>
    <dgm:pt modelId="{643A8CC3-CDB9-4485-AB56-DA5B2FA9159C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1200"/>
            </a:spcBef>
            <a:spcAft>
              <a:spcPts val="1200"/>
            </a:spcAft>
          </a:pP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A place of business</a:t>
          </a:r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, whether </a:t>
          </a: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whole or part</a:t>
          </a:r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thereof, in the Province in </a:t>
          </a: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any mode, style or manner</a:t>
          </a:r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; or</a:t>
          </a:r>
        </a:p>
      </dgm:t>
    </dgm:pt>
    <dgm:pt modelId="{F24017BA-0918-4A6D-B933-3FB1628DBA5F}" type="parTrans" cxnId="{C85CAD8A-8E38-4457-B2A9-E9AE9205A5B9}">
      <dgm:prSet/>
      <dgm:spPr/>
      <dgm:t>
        <a:bodyPr/>
        <a:lstStyle/>
        <a:p>
          <a:endParaRPr lang="en-US"/>
        </a:p>
      </dgm:t>
    </dgm:pt>
    <dgm:pt modelId="{4961014F-7095-493F-9EA5-EE737A74D302}" type="sibTrans" cxnId="{C85CAD8A-8E38-4457-B2A9-E9AE9205A5B9}">
      <dgm:prSet/>
      <dgm:spPr/>
      <dgm:t>
        <a:bodyPr/>
        <a:lstStyle/>
        <a:p>
          <a:endParaRPr lang="en-US"/>
        </a:p>
      </dgm:t>
    </dgm:pt>
    <dgm:pt modelId="{255E59F0-D73D-47A6-AC98-97830266F754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1200"/>
            </a:spcBef>
            <a:spcAft>
              <a:spcPts val="1200"/>
            </a:spcAft>
          </a:pP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A permanent representative</a:t>
          </a:r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to act on his behalf or to provide service on his behalf in the Province, or</a:t>
          </a:r>
        </a:p>
      </dgm:t>
    </dgm:pt>
    <dgm:pt modelId="{1D648450-13DA-4CB1-AD82-91D19511554A}" type="parTrans" cxnId="{31F5F228-3E41-404A-90FD-3975B78BE1B9}">
      <dgm:prSet/>
      <dgm:spPr/>
      <dgm:t>
        <a:bodyPr/>
        <a:lstStyle/>
        <a:p>
          <a:endParaRPr lang="en-US"/>
        </a:p>
      </dgm:t>
    </dgm:pt>
    <dgm:pt modelId="{CDFD2A2B-CEE7-4DF6-88E4-DECE1F3AA9D1}" type="sibTrans" cxnId="{31F5F228-3E41-404A-90FD-3975B78BE1B9}">
      <dgm:prSet/>
      <dgm:spPr/>
      <dgm:t>
        <a:bodyPr/>
        <a:lstStyle/>
        <a:p>
          <a:endParaRPr lang="en-US"/>
        </a:p>
      </dgm:t>
    </dgm:pt>
    <dgm:pt modelId="{71DBDE97-7A8D-4725-B7D3-32E767612000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1200"/>
            </a:spcBef>
            <a:spcAft>
              <a:spcPts val="1200"/>
            </a:spcAft>
          </a:pPr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In case of company or </a:t>
          </a:r>
          <a:r>
            <a:rPr lang="en-US" sz="2000" dirty="0" err="1">
              <a:solidFill>
                <a:sysClr val="windowText" lastClr="000000"/>
              </a:solidFill>
              <a:latin typeface="EYInterstate" panose="02000503020000020004" pitchFamily="2" charset="0"/>
            </a:rPr>
            <a:t>AOP</a:t>
          </a:r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</a:t>
          </a: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registered office</a:t>
          </a:r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and in case of individual </a:t>
          </a: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permanent address in the </a:t>
          </a:r>
          <a:r>
            <a:rPr lang="en-US" sz="2000" b="1" dirty="0" err="1">
              <a:solidFill>
                <a:sysClr val="windowText" lastClr="000000"/>
              </a:solidFill>
              <a:latin typeface="EYInterstate" panose="02000503020000020004" pitchFamily="2" charset="0"/>
            </a:rPr>
            <a:t>CNIC</a:t>
          </a:r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is located in the Province, or</a:t>
          </a:r>
        </a:p>
      </dgm:t>
    </dgm:pt>
    <dgm:pt modelId="{ACE8487C-4676-4701-A634-6BEB9DC99849}" type="parTrans" cxnId="{0029437C-76DD-4378-964A-A30936B8C76F}">
      <dgm:prSet/>
      <dgm:spPr/>
      <dgm:t>
        <a:bodyPr/>
        <a:lstStyle/>
        <a:p>
          <a:endParaRPr lang="en-US"/>
        </a:p>
      </dgm:t>
    </dgm:pt>
    <dgm:pt modelId="{FFF4AD6B-883A-4D34-971D-BF5E158309DD}" type="sibTrans" cxnId="{0029437C-76DD-4378-964A-A30936B8C76F}">
      <dgm:prSet/>
      <dgm:spPr/>
      <dgm:t>
        <a:bodyPr/>
        <a:lstStyle/>
        <a:p>
          <a:endParaRPr lang="en-US"/>
        </a:p>
      </dgm:t>
    </dgm:pt>
    <dgm:pt modelId="{A9396045-0B7D-4453-BE4D-77B391263802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1200"/>
            </a:spcBef>
            <a:spcAft>
              <a:spcPts val="1200"/>
            </a:spcAft>
          </a:pPr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In case of company or </a:t>
          </a:r>
          <a:r>
            <a:rPr lang="en-US" sz="2000" dirty="0" err="1">
              <a:solidFill>
                <a:sysClr val="windowText" lastClr="000000"/>
              </a:solidFill>
              <a:latin typeface="EYInterstate" panose="02000503020000020004" pitchFamily="2" charset="0"/>
            </a:rPr>
            <a:t>AOP</a:t>
          </a:r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, the </a:t>
          </a: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control or management</a:t>
          </a:r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, whether </a:t>
          </a: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whole or part</a:t>
          </a:r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thereof, situated in the Province </a:t>
          </a: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at any time during the financial year</a:t>
          </a:r>
          <a:endParaRPr lang="en-US" sz="2000" dirty="0">
            <a:solidFill>
              <a:sysClr val="windowText" lastClr="000000"/>
            </a:solidFill>
            <a:latin typeface="EYInterstate" panose="02000503020000020004" pitchFamily="2" charset="0"/>
          </a:endParaRPr>
        </a:p>
      </dgm:t>
    </dgm:pt>
    <dgm:pt modelId="{1E5673F1-2493-45B5-B4DC-C15F369C6D8A}" type="parTrans" cxnId="{9BC276BE-437F-43A1-9214-F7E167407BB5}">
      <dgm:prSet/>
      <dgm:spPr/>
      <dgm:t>
        <a:bodyPr/>
        <a:lstStyle/>
        <a:p>
          <a:endParaRPr lang="en-US"/>
        </a:p>
      </dgm:t>
    </dgm:pt>
    <dgm:pt modelId="{199E44CB-6AE0-4C6D-88A3-8C88FF5B2B5A}" type="sibTrans" cxnId="{9BC276BE-437F-43A1-9214-F7E167407BB5}">
      <dgm:prSet/>
      <dgm:spPr/>
      <dgm:t>
        <a:bodyPr/>
        <a:lstStyle/>
        <a:p>
          <a:endParaRPr lang="en-US"/>
        </a:p>
      </dgm:t>
    </dgm:pt>
    <dgm:pt modelId="{00D06ED9-2E7B-4BDD-9319-E46971AB6351}" type="pres">
      <dgm:prSet presAssocID="{A6DD17AF-839D-423D-BB6B-6954C56333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F88CB-FAA5-4620-9043-19E9DE0F2F5D}" type="pres">
      <dgm:prSet presAssocID="{596AA784-8254-4F5E-8C85-5EF91F3AFA34}" presName="parentText" presStyleLbl="node1" presStyleIdx="0" presStyleCnt="2" custScaleY="60699" custLinFactY="-26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407E2-B0F3-4C2C-82C2-D1E6A971BC8E}" type="pres">
      <dgm:prSet presAssocID="{287B43CC-A6D3-47FF-B956-A618E0515DE7}" presName="spacer" presStyleCnt="0"/>
      <dgm:spPr/>
    </dgm:pt>
    <dgm:pt modelId="{8C7EA43F-64B3-4C73-A50C-89A923F3A999}" type="pres">
      <dgm:prSet presAssocID="{65DE6BA8-4CB4-49D3-9CCA-540EFB794FFC}" presName="parentText" presStyleLbl="node1" presStyleIdx="1" presStyleCnt="2" custScaleY="61957" custLinFactNeighborY="-78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34091-208A-4C13-8BB4-ADFE1A1BDD24}" type="pres">
      <dgm:prSet presAssocID="{65DE6BA8-4CB4-49D3-9CCA-540EFB794FFC}" presName="childText" presStyleLbl="revTx" presStyleIdx="0" presStyleCnt="1" custScaleY="107498" custLinFactNeighborY="-10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29437C-76DD-4378-964A-A30936B8C76F}" srcId="{65DE6BA8-4CB4-49D3-9CCA-540EFB794FFC}" destId="{71DBDE97-7A8D-4725-B7D3-32E767612000}" srcOrd="2" destOrd="0" parTransId="{ACE8487C-4676-4701-A634-6BEB9DC99849}" sibTransId="{FFF4AD6B-883A-4D34-971D-BF5E158309DD}"/>
    <dgm:cxn modelId="{3550A697-A4F2-471C-8547-7081BC36799E}" type="presOf" srcId="{65DE6BA8-4CB4-49D3-9CCA-540EFB794FFC}" destId="{8C7EA43F-64B3-4C73-A50C-89A923F3A999}" srcOrd="0" destOrd="0" presId="urn:microsoft.com/office/officeart/2005/8/layout/vList2"/>
    <dgm:cxn modelId="{B43A41B4-0D66-417A-BCAB-F49AA1BC0630}" srcId="{A6DD17AF-839D-423D-BB6B-6954C56333F4}" destId="{596AA784-8254-4F5E-8C85-5EF91F3AFA34}" srcOrd="0" destOrd="0" parTransId="{2BC80520-AA30-49DC-8346-E893610BBD6C}" sibTransId="{287B43CC-A6D3-47FF-B956-A618E0515DE7}"/>
    <dgm:cxn modelId="{C85CAD8A-8E38-4457-B2A9-E9AE9205A5B9}" srcId="{65DE6BA8-4CB4-49D3-9CCA-540EFB794FFC}" destId="{643A8CC3-CDB9-4485-AB56-DA5B2FA9159C}" srcOrd="0" destOrd="0" parTransId="{F24017BA-0918-4A6D-B933-3FB1628DBA5F}" sibTransId="{4961014F-7095-493F-9EA5-EE737A74D302}"/>
    <dgm:cxn modelId="{9BC276BE-437F-43A1-9214-F7E167407BB5}" srcId="{65DE6BA8-4CB4-49D3-9CCA-540EFB794FFC}" destId="{A9396045-0B7D-4453-BE4D-77B391263802}" srcOrd="3" destOrd="0" parTransId="{1E5673F1-2493-45B5-B4DC-C15F369C6D8A}" sibTransId="{199E44CB-6AE0-4C6D-88A3-8C88FF5B2B5A}"/>
    <dgm:cxn modelId="{8A61F103-9A71-4B33-82B2-358CCC3499D2}" type="presOf" srcId="{A6DD17AF-839D-423D-BB6B-6954C56333F4}" destId="{00D06ED9-2E7B-4BDD-9319-E46971AB6351}" srcOrd="0" destOrd="0" presId="urn:microsoft.com/office/officeart/2005/8/layout/vList2"/>
    <dgm:cxn modelId="{55085445-195C-455C-B3F3-DBB66FDA8DA8}" type="presOf" srcId="{643A8CC3-CDB9-4485-AB56-DA5B2FA9159C}" destId="{73434091-208A-4C13-8BB4-ADFE1A1BDD24}" srcOrd="0" destOrd="0" presId="urn:microsoft.com/office/officeart/2005/8/layout/vList2"/>
    <dgm:cxn modelId="{C3F91143-A7F9-4677-B4B4-B7B476BCD3B9}" type="presOf" srcId="{596AA784-8254-4F5E-8C85-5EF91F3AFA34}" destId="{D96F88CB-FAA5-4620-9043-19E9DE0F2F5D}" srcOrd="0" destOrd="0" presId="urn:microsoft.com/office/officeart/2005/8/layout/vList2"/>
    <dgm:cxn modelId="{E7A48485-1AD4-49F8-A6D6-CD63197E0B09}" type="presOf" srcId="{255E59F0-D73D-47A6-AC98-97830266F754}" destId="{73434091-208A-4C13-8BB4-ADFE1A1BDD24}" srcOrd="0" destOrd="1" presId="urn:microsoft.com/office/officeart/2005/8/layout/vList2"/>
    <dgm:cxn modelId="{0E805EC5-2FA0-4E00-A774-B7D5B281E2B8}" type="presOf" srcId="{A9396045-0B7D-4453-BE4D-77B391263802}" destId="{73434091-208A-4C13-8BB4-ADFE1A1BDD24}" srcOrd="0" destOrd="3" presId="urn:microsoft.com/office/officeart/2005/8/layout/vList2"/>
    <dgm:cxn modelId="{31F5F228-3E41-404A-90FD-3975B78BE1B9}" srcId="{65DE6BA8-4CB4-49D3-9CCA-540EFB794FFC}" destId="{255E59F0-D73D-47A6-AC98-97830266F754}" srcOrd="1" destOrd="0" parTransId="{1D648450-13DA-4CB1-AD82-91D19511554A}" sibTransId="{CDFD2A2B-CEE7-4DF6-88E4-DECE1F3AA9D1}"/>
    <dgm:cxn modelId="{7F53DEAA-4719-468D-8CF2-815A2D38DDFE}" srcId="{A6DD17AF-839D-423D-BB6B-6954C56333F4}" destId="{65DE6BA8-4CB4-49D3-9CCA-540EFB794FFC}" srcOrd="1" destOrd="0" parTransId="{B0E6B9BF-C872-48B7-934C-116880C10FF4}" sibTransId="{C3FC8871-62BD-4AF6-AF71-7A5B1E2FC622}"/>
    <dgm:cxn modelId="{854502E6-2C49-49B6-B0B7-6F89B5765ACE}" type="presOf" srcId="{71DBDE97-7A8D-4725-B7D3-32E767612000}" destId="{73434091-208A-4C13-8BB4-ADFE1A1BDD24}" srcOrd="0" destOrd="2" presId="urn:microsoft.com/office/officeart/2005/8/layout/vList2"/>
    <dgm:cxn modelId="{E5187248-2E55-484B-80B0-02EF8D503BE6}" type="presParOf" srcId="{00D06ED9-2E7B-4BDD-9319-E46971AB6351}" destId="{D96F88CB-FAA5-4620-9043-19E9DE0F2F5D}" srcOrd="0" destOrd="0" presId="urn:microsoft.com/office/officeart/2005/8/layout/vList2"/>
    <dgm:cxn modelId="{34067C61-DAC6-4061-8161-D2932C0E72D1}" type="presParOf" srcId="{00D06ED9-2E7B-4BDD-9319-E46971AB6351}" destId="{871407E2-B0F3-4C2C-82C2-D1E6A971BC8E}" srcOrd="1" destOrd="0" presId="urn:microsoft.com/office/officeart/2005/8/layout/vList2"/>
    <dgm:cxn modelId="{64621BB5-F699-45D0-9ACE-E6BC3F741350}" type="presParOf" srcId="{00D06ED9-2E7B-4BDD-9319-E46971AB6351}" destId="{8C7EA43F-64B3-4C73-A50C-89A923F3A999}" srcOrd="2" destOrd="0" presId="urn:microsoft.com/office/officeart/2005/8/layout/vList2"/>
    <dgm:cxn modelId="{D5E9C7D9-1475-4E3B-85CB-D0BE402AC618}" type="presParOf" srcId="{00D06ED9-2E7B-4BDD-9319-E46971AB6351}" destId="{73434091-208A-4C13-8BB4-ADFE1A1BDD2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3F5CC4A-477C-49CF-A7E8-A6DA86782F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321636-F368-4451-9CCD-A35AF748128B}">
      <dgm:prSet custT="1"/>
      <dgm:spPr/>
      <dgm:t>
        <a:bodyPr/>
        <a:lstStyle/>
        <a:p>
          <a:pPr rtl="0"/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Section 3(5)(c ) of the FE Act provides that</a:t>
          </a:r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</a:t>
          </a:r>
        </a:p>
      </dgm:t>
    </dgm:pt>
    <dgm:pt modelId="{82512276-B5DB-4A45-8EA7-35D29A63CAE1}" type="parTrans" cxnId="{A7B7AFBA-3B14-4F24-8854-67AB036C1A3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5809444B-4E60-4690-A6BF-5222878CDC85}" type="sibTrans" cxnId="{A7B7AFBA-3B14-4F24-8854-67AB036C1A3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7714029B-87B2-41BB-8E23-181EBD34DA03}">
      <dgm:prSet custT="1"/>
      <dgm:spPr/>
      <dgm:t>
        <a:bodyPr/>
        <a:lstStyle/>
        <a:p>
          <a:pPr rtl="0"/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In case of </a:t>
          </a: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services </a:t>
          </a:r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provided or </a:t>
          </a: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rendered in Pakistan, the liability to pay duty shall be </a:t>
          </a:r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of</a:t>
          </a: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 person </a:t>
          </a:r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providing or </a:t>
          </a: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rendering </a:t>
          </a:r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of such</a:t>
          </a: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 services</a:t>
          </a:r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</a:t>
          </a:r>
        </a:p>
      </dgm:t>
    </dgm:pt>
    <dgm:pt modelId="{B39E1A6E-5CD2-4712-AC4F-025F81F74926}" type="parTrans" cxnId="{9E513951-92F9-46E1-8A68-F5D301992C98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B2319A1-FD53-4238-BE02-57B4218FE8FE}" type="sibTrans" cxnId="{9E513951-92F9-46E1-8A68-F5D301992C98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E0D0A03D-5C43-44B0-8849-237D30F87668}">
      <dgm:prSet custT="1"/>
      <dgm:spPr/>
      <dgm:t>
        <a:bodyPr/>
        <a:lstStyle/>
        <a:p>
          <a:pPr rtl="0"/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Section 3(3</a:t>
          </a:r>
          <a:r>
            <a:rPr lang="en-US" sz="2000" b="1" dirty="0" smtClean="0">
              <a:solidFill>
                <a:sysClr val="windowText" lastClr="000000"/>
              </a:solidFill>
              <a:latin typeface="EYInterstate" panose="02000503020000020004" pitchFamily="2" charset="0"/>
            </a:rPr>
            <a:t>) of </a:t>
          </a: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the ST Act provides that </a:t>
          </a:r>
          <a:endParaRPr lang="en-US" sz="2000" dirty="0">
            <a:solidFill>
              <a:sysClr val="windowText" lastClr="000000"/>
            </a:solidFill>
            <a:latin typeface="EYInterstate" panose="02000503020000020004" pitchFamily="2" charset="0"/>
          </a:endParaRPr>
        </a:p>
      </dgm:t>
    </dgm:pt>
    <dgm:pt modelId="{A774D787-DC83-403D-85DC-24BF830BE701}" type="parTrans" cxnId="{448476B0-BD83-49D8-A3B2-A03B8055BEC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835FAD8-18AA-4974-A7E7-B6E8AEA47810}" type="sibTrans" cxnId="{448476B0-BD83-49D8-A3B2-A03B8055BEC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9C80691D-BAC8-40D5-8905-445C49F96443}">
      <dgm:prSet custT="1"/>
      <dgm:spPr/>
      <dgm:t>
        <a:bodyPr/>
        <a:lstStyle/>
        <a:p>
          <a:pPr rtl="0"/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In the case of services rendered, t</a:t>
          </a: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he liability to pay the tax shall be of the person rendering the services</a:t>
          </a:r>
          <a:endParaRPr lang="en-US" sz="2000" dirty="0">
            <a:solidFill>
              <a:sysClr val="windowText" lastClr="000000"/>
            </a:solidFill>
            <a:latin typeface="EYInterstate" panose="02000503020000020004" pitchFamily="2" charset="0"/>
          </a:endParaRPr>
        </a:p>
      </dgm:t>
    </dgm:pt>
    <dgm:pt modelId="{D516F5A7-44D7-43BE-BB7D-8AFEED874300}" type="parTrans" cxnId="{ADDAA52D-0E29-46AD-9A1D-5BF86C657F5B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7A0756C8-89A5-4D49-AC94-DA3F541B9EF5}" type="sibTrans" cxnId="{ADDAA52D-0E29-46AD-9A1D-5BF86C657F5B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EDE43CC-82FC-40AA-8242-9971F762AB89}">
      <dgm:prSet custT="1"/>
      <dgm:spPr/>
      <dgm:t>
        <a:bodyPr/>
        <a:lstStyle/>
        <a:p>
          <a:pPr rtl="0"/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Section 9(1) of Sindh, 11(1) of Punjab and 27(1) of KPK Acts provides -</a:t>
          </a:r>
          <a:endParaRPr lang="en-US" sz="2000" dirty="0">
            <a:solidFill>
              <a:sysClr val="windowText" lastClr="000000"/>
            </a:solidFill>
            <a:latin typeface="EYInterstate" panose="02000503020000020004" pitchFamily="2" charset="0"/>
          </a:endParaRPr>
        </a:p>
      </dgm:t>
    </dgm:pt>
    <dgm:pt modelId="{DCD452A9-948A-4834-8D68-20B84DC0B938}" type="parTrans" cxnId="{E291EDA0-6795-445F-BEDD-28B395E4CA0A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C0C48D0-F98B-42F7-A2F9-44B01B54C7EC}" type="sibTrans" cxnId="{E291EDA0-6795-445F-BEDD-28B395E4CA0A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9E4C818D-7B39-4E45-AA5B-4E748F800A9E}">
      <dgm:prSet custT="1"/>
      <dgm:spPr/>
      <dgm:t>
        <a:bodyPr/>
        <a:lstStyle/>
        <a:p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Where a </a:t>
          </a: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service is taxable by virtue of sub-Section (1) of Section 3</a:t>
          </a:r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, </a:t>
          </a:r>
        </a:p>
      </dgm:t>
    </dgm:pt>
    <dgm:pt modelId="{F672183F-AA1B-4C3F-9479-1CBCA17372E9}" type="parTrans" cxnId="{6ADC70AC-36F6-46E9-889E-5A9D91D92FEE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76EE421-1B87-4CEF-96E6-CAEB17155D2D}" type="sibTrans" cxnId="{6ADC70AC-36F6-46E9-889E-5A9D91D92FEE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917B2E32-90E6-44A2-A151-FB95DD9F1DC7}">
      <dgm:prSet custT="1"/>
      <dgm:spPr/>
      <dgm:t>
        <a:bodyPr/>
        <a:lstStyle/>
        <a:p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the </a:t>
          </a: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liability to pay the tax </a:t>
          </a:r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shall be on the</a:t>
          </a: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 </a:t>
          </a:r>
          <a:r>
            <a:rPr lang="en-US" sz="2000" b="1" u="sng" dirty="0">
              <a:solidFill>
                <a:sysClr val="windowText" lastClr="000000"/>
              </a:solidFill>
              <a:latin typeface="EYInterstate" panose="02000503020000020004" pitchFamily="2" charset="0"/>
            </a:rPr>
            <a:t>registered person</a:t>
          </a: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 providing the service.</a:t>
          </a:r>
        </a:p>
      </dgm:t>
    </dgm:pt>
    <dgm:pt modelId="{490746EB-6E3B-4883-BCB9-D249DFDCBEBE}" type="parTrans" cxnId="{1BD15289-7F77-47F3-8384-2EE20BBD2FCB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7A25FDCA-6AAE-4B8E-B8AC-FB0C7A3FEE2D}" type="sibTrans" cxnId="{1BD15289-7F77-47F3-8384-2EE20BBD2FCB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9650D82-BCD9-4EBC-8288-1F7D0143DD3D}">
      <dgm:prSet custT="1"/>
      <dgm:spPr/>
      <dgm:t>
        <a:bodyPr/>
        <a:lstStyle/>
        <a:p>
          <a:pPr rtl="0"/>
          <a:endParaRPr lang="en-US" sz="1050" dirty="0">
            <a:solidFill>
              <a:sysClr val="windowText" lastClr="000000"/>
            </a:solidFill>
            <a:latin typeface="EYInterstate" panose="02000503020000020004" pitchFamily="2" charset="0"/>
          </a:endParaRPr>
        </a:p>
      </dgm:t>
    </dgm:pt>
    <dgm:pt modelId="{DAACF389-3C1A-4DE8-8891-1DDB5EE3677C}" type="parTrans" cxnId="{E4A5DC27-DDCB-4139-AEE2-57E6CFCD194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E179D41-3D8E-4C08-A0AA-19E2E88D82A2}" type="sibTrans" cxnId="{E4A5DC27-DDCB-4139-AEE2-57E6CFCD194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94BDFA7-2DE1-492A-91DE-8A17855CED00}">
      <dgm:prSet custT="1"/>
      <dgm:spPr/>
      <dgm:t>
        <a:bodyPr/>
        <a:lstStyle/>
        <a:p>
          <a:pPr rtl="0"/>
          <a:endParaRPr lang="en-US" sz="900" dirty="0">
            <a:solidFill>
              <a:sysClr val="windowText" lastClr="000000"/>
            </a:solidFill>
            <a:latin typeface="EYInterstate" panose="02000503020000020004" pitchFamily="2" charset="0"/>
          </a:endParaRPr>
        </a:p>
      </dgm:t>
    </dgm:pt>
    <dgm:pt modelId="{7EA838BD-93CC-4E23-9C8E-44F3431B6E46}" type="parTrans" cxnId="{ECE2854D-B75F-47A0-B719-2444312C8AB3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E1F48C38-C580-4999-A605-8D9EE96B30A5}" type="sibTrans" cxnId="{ECE2854D-B75F-47A0-B719-2444312C8AB3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71D48140-6377-4A94-B7BC-2EA8B6FF20B3}">
      <dgm:prSet custT="1"/>
      <dgm:spPr/>
      <dgm:t>
        <a:bodyPr/>
        <a:lstStyle/>
        <a:p>
          <a:endParaRPr lang="en-US" sz="1000" b="1" dirty="0">
            <a:solidFill>
              <a:sysClr val="windowText" lastClr="000000"/>
            </a:solidFill>
            <a:latin typeface="EYInterstate" panose="02000503020000020004" pitchFamily="2" charset="0"/>
          </a:endParaRPr>
        </a:p>
      </dgm:t>
    </dgm:pt>
    <dgm:pt modelId="{70CC1727-2377-4C12-A39F-C7A555D647AC}" type="parTrans" cxnId="{D15F9C59-899C-401C-9293-38926383033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FD2E0EF1-F445-4637-AC10-719AF217C67B}" type="sibTrans" cxnId="{D15F9C59-899C-401C-9293-38926383033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A9BE876-8CE9-495C-A71E-E86F91EAF3D1}" type="pres">
      <dgm:prSet presAssocID="{23F5CC4A-477C-49CF-A7E8-A6DA86782F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A05654-DF07-4E45-A458-9C7AA4603CD6}" type="pres">
      <dgm:prSet presAssocID="{90321636-F368-4451-9CCD-A35AF748128B}" presName="parentText" presStyleLbl="node1" presStyleIdx="0" presStyleCnt="3" custScaleY="49678" custLinFactNeighborY="35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55A2C-8E02-4E9B-9697-EC08FF9C4999}" type="pres">
      <dgm:prSet presAssocID="{90321636-F368-4451-9CCD-A35AF748128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31CF5-A1FF-4B2D-971B-C7A8D3B706FC}" type="pres">
      <dgm:prSet presAssocID="{E0D0A03D-5C43-44B0-8849-237D30F87668}" presName="parentText" presStyleLbl="node1" presStyleIdx="1" presStyleCnt="3" custScaleY="508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3B131-BC51-4663-A915-AA6E5F14F138}" type="pres">
      <dgm:prSet presAssocID="{E0D0A03D-5C43-44B0-8849-237D30F8766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BBD97-07F7-4EA0-9463-CE6F95572D13}" type="pres">
      <dgm:prSet presAssocID="{4EDE43CC-82FC-40AA-8242-9971F762AB89}" presName="parentText" presStyleLbl="node1" presStyleIdx="2" presStyleCnt="3" custScaleY="56332" custLinFactNeighborY="-177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29B6F-4DCB-4663-BA63-5FD40C79D3CB}" type="pres">
      <dgm:prSet presAssocID="{4EDE43CC-82FC-40AA-8242-9971F762AB89}" presName="childText" presStyleLbl="revTx" presStyleIdx="2" presStyleCnt="3" custLinFactNeighborY="-12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AD6345-9649-4C46-8D8E-535E0BAEE3AE}" type="presOf" srcId="{917B2E32-90E6-44A2-A151-FB95DD9F1DC7}" destId="{DCB29B6F-4DCB-4663-BA63-5FD40C79D3CB}" srcOrd="0" destOrd="2" presId="urn:microsoft.com/office/officeart/2005/8/layout/vList2"/>
    <dgm:cxn modelId="{3E9431DD-803C-4F6E-8189-4217A304F340}" type="presOf" srcId="{23F5CC4A-477C-49CF-A7E8-A6DA86782FEA}" destId="{CA9BE876-8CE9-495C-A71E-E86F91EAF3D1}" srcOrd="0" destOrd="0" presId="urn:microsoft.com/office/officeart/2005/8/layout/vList2"/>
    <dgm:cxn modelId="{4F3E5C3A-E187-4A3A-9134-401266E19E1D}" type="presOf" srcId="{E0D0A03D-5C43-44B0-8849-237D30F87668}" destId="{05531CF5-A1FF-4B2D-971B-C7A8D3B706FC}" srcOrd="0" destOrd="0" presId="urn:microsoft.com/office/officeart/2005/8/layout/vList2"/>
    <dgm:cxn modelId="{E291EDA0-6795-445F-BEDD-28B395E4CA0A}" srcId="{23F5CC4A-477C-49CF-A7E8-A6DA86782FEA}" destId="{4EDE43CC-82FC-40AA-8242-9971F762AB89}" srcOrd="2" destOrd="0" parTransId="{DCD452A9-948A-4834-8D68-20B84DC0B938}" sibTransId="{AC0C48D0-F98B-42F7-A2F9-44B01B54C7EC}"/>
    <dgm:cxn modelId="{600E4781-0297-4ED5-BCBA-A0A0A84993E7}" type="presOf" srcId="{7714029B-87B2-41BB-8E23-181EBD34DA03}" destId="{49755A2C-8E02-4E9B-9697-EC08FF9C4999}" srcOrd="0" destOrd="1" presId="urn:microsoft.com/office/officeart/2005/8/layout/vList2"/>
    <dgm:cxn modelId="{A7B7AFBA-3B14-4F24-8854-67AB036C1A36}" srcId="{23F5CC4A-477C-49CF-A7E8-A6DA86782FEA}" destId="{90321636-F368-4451-9CCD-A35AF748128B}" srcOrd="0" destOrd="0" parTransId="{82512276-B5DB-4A45-8EA7-35D29A63CAE1}" sibTransId="{5809444B-4E60-4690-A6BF-5222878CDC85}"/>
    <dgm:cxn modelId="{35251442-06C8-4189-AF2A-ECBEFC810F3F}" type="presOf" srcId="{71D48140-6377-4A94-B7BC-2EA8B6FF20B3}" destId="{DCB29B6F-4DCB-4663-BA63-5FD40C79D3CB}" srcOrd="0" destOrd="1" presId="urn:microsoft.com/office/officeart/2005/8/layout/vList2"/>
    <dgm:cxn modelId="{270B3A87-CCEF-4877-A260-7A69FAD50584}" type="presOf" srcId="{4EDE43CC-82FC-40AA-8242-9971F762AB89}" destId="{6BBBBD97-07F7-4EA0-9463-CE6F95572D13}" srcOrd="0" destOrd="0" presId="urn:microsoft.com/office/officeart/2005/8/layout/vList2"/>
    <dgm:cxn modelId="{448476B0-BD83-49D8-A3B2-A03B8055BEC6}" srcId="{23F5CC4A-477C-49CF-A7E8-A6DA86782FEA}" destId="{E0D0A03D-5C43-44B0-8849-237D30F87668}" srcOrd="1" destOrd="0" parTransId="{A774D787-DC83-403D-85DC-24BF830BE701}" sibTransId="{1835FAD8-18AA-4974-A7E7-B6E8AEA47810}"/>
    <dgm:cxn modelId="{697FCD40-AB33-4B21-A26F-F526B91EB933}" type="presOf" srcId="{C94BDFA7-2DE1-492A-91DE-8A17855CED00}" destId="{0993B131-BC51-4663-A915-AA6E5F14F138}" srcOrd="0" destOrd="0" presId="urn:microsoft.com/office/officeart/2005/8/layout/vList2"/>
    <dgm:cxn modelId="{9E513951-92F9-46E1-8A68-F5D301992C98}" srcId="{90321636-F368-4451-9CCD-A35AF748128B}" destId="{7714029B-87B2-41BB-8E23-181EBD34DA03}" srcOrd="1" destOrd="0" parTransId="{B39E1A6E-5CD2-4712-AC4F-025F81F74926}" sibTransId="{1B2319A1-FD53-4238-BE02-57B4218FE8FE}"/>
    <dgm:cxn modelId="{689874AD-BB90-46E5-993F-326641D9C464}" type="presOf" srcId="{9E4C818D-7B39-4E45-AA5B-4E748F800A9E}" destId="{DCB29B6F-4DCB-4663-BA63-5FD40C79D3CB}" srcOrd="0" destOrd="0" presId="urn:microsoft.com/office/officeart/2005/8/layout/vList2"/>
    <dgm:cxn modelId="{ADDAA52D-0E29-46AD-9A1D-5BF86C657F5B}" srcId="{E0D0A03D-5C43-44B0-8849-237D30F87668}" destId="{9C80691D-BAC8-40D5-8905-445C49F96443}" srcOrd="1" destOrd="0" parTransId="{D516F5A7-44D7-43BE-BB7D-8AFEED874300}" sibTransId="{7A0756C8-89A5-4D49-AC94-DA3F541B9EF5}"/>
    <dgm:cxn modelId="{64CE4709-3730-4C03-8624-6EB990C22937}" type="presOf" srcId="{90321636-F368-4451-9CCD-A35AF748128B}" destId="{EEA05654-DF07-4E45-A458-9C7AA4603CD6}" srcOrd="0" destOrd="0" presId="urn:microsoft.com/office/officeart/2005/8/layout/vList2"/>
    <dgm:cxn modelId="{CAD2E32F-8DB9-4054-B515-19A8C8962E96}" type="presOf" srcId="{19650D82-BCD9-4EBC-8288-1F7D0143DD3D}" destId="{49755A2C-8E02-4E9B-9697-EC08FF9C4999}" srcOrd="0" destOrd="0" presId="urn:microsoft.com/office/officeart/2005/8/layout/vList2"/>
    <dgm:cxn modelId="{6ADC70AC-36F6-46E9-889E-5A9D91D92FEE}" srcId="{4EDE43CC-82FC-40AA-8242-9971F762AB89}" destId="{9E4C818D-7B39-4E45-AA5B-4E748F800A9E}" srcOrd="0" destOrd="0" parTransId="{F672183F-AA1B-4C3F-9479-1CBCA17372E9}" sibTransId="{176EE421-1B87-4CEF-96E6-CAEB17155D2D}"/>
    <dgm:cxn modelId="{E4A5DC27-DDCB-4139-AEE2-57E6CFCD1946}" srcId="{90321636-F368-4451-9CCD-A35AF748128B}" destId="{19650D82-BCD9-4EBC-8288-1F7D0143DD3D}" srcOrd="0" destOrd="0" parTransId="{DAACF389-3C1A-4DE8-8891-1DDB5EE3677C}" sibTransId="{1E179D41-3D8E-4C08-A0AA-19E2E88D82A2}"/>
    <dgm:cxn modelId="{ECE2854D-B75F-47A0-B719-2444312C8AB3}" srcId="{E0D0A03D-5C43-44B0-8849-237D30F87668}" destId="{C94BDFA7-2DE1-492A-91DE-8A17855CED00}" srcOrd="0" destOrd="0" parTransId="{7EA838BD-93CC-4E23-9C8E-44F3431B6E46}" sibTransId="{E1F48C38-C580-4999-A605-8D9EE96B30A5}"/>
    <dgm:cxn modelId="{D15F9C59-899C-401C-9293-389263830337}" srcId="{4EDE43CC-82FC-40AA-8242-9971F762AB89}" destId="{71D48140-6377-4A94-B7BC-2EA8B6FF20B3}" srcOrd="1" destOrd="0" parTransId="{70CC1727-2377-4C12-A39F-C7A555D647AC}" sibTransId="{FD2E0EF1-F445-4637-AC10-719AF217C67B}"/>
    <dgm:cxn modelId="{1BD15289-7F77-47F3-8384-2EE20BBD2FCB}" srcId="{4EDE43CC-82FC-40AA-8242-9971F762AB89}" destId="{917B2E32-90E6-44A2-A151-FB95DD9F1DC7}" srcOrd="2" destOrd="0" parTransId="{490746EB-6E3B-4883-BCB9-D249DFDCBEBE}" sibTransId="{7A25FDCA-6AAE-4B8E-B8AC-FB0C7A3FEE2D}"/>
    <dgm:cxn modelId="{15D82EA8-9F1D-4746-9789-552E9E2D4EE6}" type="presOf" srcId="{9C80691D-BAC8-40D5-8905-445C49F96443}" destId="{0993B131-BC51-4663-A915-AA6E5F14F138}" srcOrd="0" destOrd="1" presId="urn:microsoft.com/office/officeart/2005/8/layout/vList2"/>
    <dgm:cxn modelId="{C92F3164-2BE6-4996-A08F-E1D46734AFD0}" type="presParOf" srcId="{CA9BE876-8CE9-495C-A71E-E86F91EAF3D1}" destId="{EEA05654-DF07-4E45-A458-9C7AA4603CD6}" srcOrd="0" destOrd="0" presId="urn:microsoft.com/office/officeart/2005/8/layout/vList2"/>
    <dgm:cxn modelId="{205E9073-31A3-4852-B01C-2233DE123C0C}" type="presParOf" srcId="{CA9BE876-8CE9-495C-A71E-E86F91EAF3D1}" destId="{49755A2C-8E02-4E9B-9697-EC08FF9C4999}" srcOrd="1" destOrd="0" presId="urn:microsoft.com/office/officeart/2005/8/layout/vList2"/>
    <dgm:cxn modelId="{FA2C1D3B-44F1-4730-AA8F-654B26428791}" type="presParOf" srcId="{CA9BE876-8CE9-495C-A71E-E86F91EAF3D1}" destId="{05531CF5-A1FF-4B2D-971B-C7A8D3B706FC}" srcOrd="2" destOrd="0" presId="urn:microsoft.com/office/officeart/2005/8/layout/vList2"/>
    <dgm:cxn modelId="{C854E94D-0170-4967-9D30-574D392A7DDE}" type="presParOf" srcId="{CA9BE876-8CE9-495C-A71E-E86F91EAF3D1}" destId="{0993B131-BC51-4663-A915-AA6E5F14F138}" srcOrd="3" destOrd="0" presId="urn:microsoft.com/office/officeart/2005/8/layout/vList2"/>
    <dgm:cxn modelId="{3AD2676C-9AA1-476B-A4E9-25E2FC023883}" type="presParOf" srcId="{CA9BE876-8CE9-495C-A71E-E86F91EAF3D1}" destId="{6BBBBD97-07F7-4EA0-9463-CE6F95572D13}" srcOrd="4" destOrd="0" presId="urn:microsoft.com/office/officeart/2005/8/layout/vList2"/>
    <dgm:cxn modelId="{C44EFDCE-BD48-4F5B-8E07-8CCD6F1E5648}" type="presParOf" srcId="{CA9BE876-8CE9-495C-A71E-E86F91EAF3D1}" destId="{DCB29B6F-4DCB-4663-BA63-5FD40C79D3C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BFC91B7-8D01-42E8-933D-BF791AC5C178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70F17C2-5EB8-4DD1-B248-7274B3EAE75A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400" b="1" dirty="0">
              <a:solidFill>
                <a:srgbClr val="000000"/>
              </a:solidFill>
              <a:latin typeface="EYInterstate" panose="02000503020000020004" pitchFamily="2" charset="0"/>
            </a:rPr>
            <a:t>Concepts of Reverse Charge</a:t>
          </a:r>
        </a:p>
      </dgm:t>
    </dgm:pt>
    <dgm:pt modelId="{99785EF3-6935-4F91-A630-D1D36B1FB99A}" type="parTrans" cxnId="{5B2AEAC2-7880-40FE-ABAD-786D18105D65}">
      <dgm:prSet/>
      <dgm:spPr/>
      <dgm:t>
        <a:bodyPr/>
        <a:lstStyle/>
        <a:p>
          <a:endParaRPr lang="en-US"/>
        </a:p>
      </dgm:t>
    </dgm:pt>
    <dgm:pt modelId="{C87C0F50-A5EF-4D9C-BC81-81671E248830}" type="sibTrans" cxnId="{5B2AEAC2-7880-40FE-ABAD-786D18105D65}">
      <dgm:prSet/>
      <dgm:spPr/>
      <dgm:t>
        <a:bodyPr/>
        <a:lstStyle/>
        <a:p>
          <a:endParaRPr lang="en-US"/>
        </a:p>
      </dgm:t>
    </dgm:pt>
    <dgm:pt modelId="{FCC31FF0-556D-4DBC-B881-7F396A2215B4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latin typeface="EYInterstate" panose="02000503020000020004" pitchFamily="2" charset="0"/>
            </a:rPr>
            <a:t>Export of Services – Zero rated</a:t>
          </a:r>
        </a:p>
      </dgm:t>
    </dgm:pt>
    <dgm:pt modelId="{71C9C7BA-4C0D-4906-B68E-5018D83C8489}" type="sibTrans" cxnId="{A0557EFC-97C1-40FD-8A00-20BC0E315554}">
      <dgm:prSet/>
      <dgm:spPr/>
      <dgm:t>
        <a:bodyPr/>
        <a:lstStyle/>
        <a:p>
          <a:endParaRPr lang="en-US"/>
        </a:p>
      </dgm:t>
    </dgm:pt>
    <dgm:pt modelId="{023674A7-1FEB-4E7C-A027-2E31CAA0343C}" type="parTrans" cxnId="{A0557EFC-97C1-40FD-8A00-20BC0E315554}">
      <dgm:prSet/>
      <dgm:spPr/>
      <dgm:t>
        <a:bodyPr/>
        <a:lstStyle/>
        <a:p>
          <a:endParaRPr lang="en-US"/>
        </a:p>
      </dgm:t>
    </dgm:pt>
    <dgm:pt modelId="{0C2069CB-BA93-49C7-B4A4-E2A29C6001FD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latin typeface="EYInterstate" panose="02000503020000020004" pitchFamily="2" charset="0"/>
            </a:rPr>
            <a:t>From the </a:t>
          </a:r>
          <a:r>
            <a:rPr lang="en-US" sz="2400" b="1" dirty="0">
              <a:latin typeface="EYInterstate" panose="02000503020000020004" pitchFamily="2" charset="0"/>
            </a:rPr>
            <a:t>service provider</a:t>
          </a:r>
          <a:r>
            <a:rPr lang="en-US" sz="2400" dirty="0">
              <a:latin typeface="EYInterstate" panose="02000503020000020004" pitchFamily="2" charset="0"/>
            </a:rPr>
            <a:t> </a:t>
          </a:r>
        </a:p>
      </dgm:t>
    </dgm:pt>
    <dgm:pt modelId="{F0B5234E-134B-440B-BCEC-8FA38EDE5860}" type="parTrans" cxnId="{636BE49F-3AE5-4C1A-8965-49E92FBEAD90}">
      <dgm:prSet/>
      <dgm:spPr/>
      <dgm:t>
        <a:bodyPr/>
        <a:lstStyle/>
        <a:p>
          <a:endParaRPr lang="en-US"/>
        </a:p>
      </dgm:t>
    </dgm:pt>
    <dgm:pt modelId="{90B29647-3366-455D-A4ED-E4860265987A}" type="sibTrans" cxnId="{636BE49F-3AE5-4C1A-8965-49E92FBEAD90}">
      <dgm:prSet/>
      <dgm:spPr/>
      <dgm:t>
        <a:bodyPr/>
        <a:lstStyle/>
        <a:p>
          <a:endParaRPr lang="en-US"/>
        </a:p>
      </dgm:t>
    </dgm:pt>
    <dgm:pt modelId="{CE322189-CE69-4958-A639-D5CD519C6786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latin typeface="EYInterstate" panose="02000503020000020004" pitchFamily="2" charset="0"/>
            </a:rPr>
            <a:t>To </a:t>
          </a:r>
          <a:r>
            <a:rPr lang="en-US" sz="2400" b="1" dirty="0">
              <a:latin typeface="EYInterstate" panose="02000503020000020004" pitchFamily="2" charset="0"/>
            </a:rPr>
            <a:t>service recipient.</a:t>
          </a:r>
        </a:p>
      </dgm:t>
    </dgm:pt>
    <dgm:pt modelId="{04BDA1AA-F691-49FC-A52B-509E0F803601}" type="parTrans" cxnId="{DD2C9E33-1386-4026-A990-357EA566F509}">
      <dgm:prSet/>
      <dgm:spPr/>
      <dgm:t>
        <a:bodyPr/>
        <a:lstStyle/>
        <a:p>
          <a:endParaRPr lang="en-US"/>
        </a:p>
      </dgm:t>
    </dgm:pt>
    <dgm:pt modelId="{09A0BFAE-841F-4900-A1F6-7B8B0A25930A}" type="sibTrans" cxnId="{DD2C9E33-1386-4026-A990-357EA566F509}">
      <dgm:prSet/>
      <dgm:spPr/>
      <dgm:t>
        <a:bodyPr/>
        <a:lstStyle/>
        <a:p>
          <a:endParaRPr lang="en-US"/>
        </a:p>
      </dgm:t>
    </dgm:pt>
    <dgm:pt modelId="{9FF0ECFA-0AFA-4131-8352-96A404A60799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>
              <a:latin typeface="EYInterstate" panose="02000503020000020004" pitchFamily="2" charset="0"/>
            </a:rPr>
            <a:t>Transfer of liability</a:t>
          </a:r>
          <a:r>
            <a:rPr lang="en-US" sz="2400" dirty="0">
              <a:latin typeface="EYInterstate" panose="02000503020000020004" pitchFamily="2" charset="0"/>
            </a:rPr>
            <a:t> to pay sales tax</a:t>
          </a:r>
        </a:p>
      </dgm:t>
    </dgm:pt>
    <dgm:pt modelId="{A07BD403-FA9A-4C82-A333-8610DB0E97B1}" type="parTrans" cxnId="{FB696DD8-5D47-4F92-B4EC-A73000275BD7}">
      <dgm:prSet/>
      <dgm:spPr/>
      <dgm:t>
        <a:bodyPr/>
        <a:lstStyle/>
        <a:p>
          <a:endParaRPr lang="en-US"/>
        </a:p>
      </dgm:t>
    </dgm:pt>
    <dgm:pt modelId="{CF39D3D6-DDAD-4D2F-8D0F-40E208305E95}" type="sibTrans" cxnId="{FB696DD8-5D47-4F92-B4EC-A73000275BD7}">
      <dgm:prSet/>
      <dgm:spPr/>
      <dgm:t>
        <a:bodyPr/>
        <a:lstStyle/>
        <a:p>
          <a:endParaRPr lang="en-US"/>
        </a:p>
      </dgm:t>
    </dgm:pt>
    <dgm:pt modelId="{8D32D3CB-6B09-4CEB-A277-1AD450911BD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latin typeface="EYInterstate" panose="02000503020000020004" pitchFamily="2" charset="0"/>
            </a:rPr>
            <a:t>In Cross border Transactions</a:t>
          </a:r>
        </a:p>
      </dgm:t>
    </dgm:pt>
    <dgm:pt modelId="{256665F8-AFF0-4C38-9165-2D0944B87CEE}" type="parTrans" cxnId="{0E05DFBB-9C76-4A36-A948-5D8F407F391C}">
      <dgm:prSet/>
      <dgm:spPr/>
      <dgm:t>
        <a:bodyPr/>
        <a:lstStyle/>
        <a:p>
          <a:endParaRPr lang="en-US"/>
        </a:p>
      </dgm:t>
    </dgm:pt>
    <dgm:pt modelId="{104D0092-B632-440B-AB6B-EE7E27E0071E}" type="sibTrans" cxnId="{0E05DFBB-9C76-4A36-A948-5D8F407F391C}">
      <dgm:prSet/>
      <dgm:spPr/>
      <dgm:t>
        <a:bodyPr/>
        <a:lstStyle/>
        <a:p>
          <a:endParaRPr lang="en-US"/>
        </a:p>
      </dgm:t>
    </dgm:pt>
    <dgm:pt modelId="{EC300DDE-BEF7-40C5-AFEE-44F3A6673B5D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latin typeface="EYInterstate" panose="02000503020000020004" pitchFamily="2" charset="0"/>
            </a:rPr>
            <a:t>On </a:t>
          </a:r>
          <a:r>
            <a:rPr lang="en-US" sz="2400" b="1" dirty="0">
              <a:latin typeface="EYInterstate" panose="02000503020000020004" pitchFamily="2" charset="0"/>
            </a:rPr>
            <a:t>import of services</a:t>
          </a:r>
          <a:r>
            <a:rPr lang="en-US" sz="2400" dirty="0">
              <a:latin typeface="EYInterstate" panose="02000503020000020004" pitchFamily="2" charset="0"/>
            </a:rPr>
            <a:t> </a:t>
          </a:r>
        </a:p>
      </dgm:t>
    </dgm:pt>
    <dgm:pt modelId="{D00598A0-E19C-453B-8BDA-51CD460F1646}" type="parTrans" cxnId="{570413BB-F4E0-491F-8352-F4824619957B}">
      <dgm:prSet/>
      <dgm:spPr/>
      <dgm:t>
        <a:bodyPr/>
        <a:lstStyle/>
        <a:p>
          <a:endParaRPr lang="en-US"/>
        </a:p>
      </dgm:t>
    </dgm:pt>
    <dgm:pt modelId="{E4E3BEB9-B6AF-4C58-B554-31D6A22005E4}" type="sibTrans" cxnId="{570413BB-F4E0-491F-8352-F4824619957B}">
      <dgm:prSet/>
      <dgm:spPr/>
      <dgm:t>
        <a:bodyPr/>
        <a:lstStyle/>
        <a:p>
          <a:endParaRPr lang="en-US"/>
        </a:p>
      </dgm:t>
    </dgm:pt>
    <dgm:pt modelId="{091D7F68-CE34-41F6-81D7-672368ADB4E6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050" dirty="0">
            <a:latin typeface="EYInterstate" panose="02000503020000020004" pitchFamily="2" charset="0"/>
          </a:endParaRPr>
        </a:p>
      </dgm:t>
    </dgm:pt>
    <dgm:pt modelId="{DB4433BD-6712-45B6-9840-4AB46772CA09}" type="parTrans" cxnId="{93B41353-EFBF-4EEA-B431-393F9932F6BC}">
      <dgm:prSet/>
      <dgm:spPr/>
      <dgm:t>
        <a:bodyPr/>
        <a:lstStyle/>
        <a:p>
          <a:endParaRPr lang="en-US"/>
        </a:p>
      </dgm:t>
    </dgm:pt>
    <dgm:pt modelId="{D7C81840-9CDB-486D-A10C-1F9E51E7EC23}" type="sibTrans" cxnId="{93B41353-EFBF-4EEA-B431-393F9932F6BC}">
      <dgm:prSet/>
      <dgm:spPr/>
      <dgm:t>
        <a:bodyPr/>
        <a:lstStyle/>
        <a:p>
          <a:endParaRPr lang="en-US"/>
        </a:p>
      </dgm:t>
    </dgm:pt>
    <dgm:pt modelId="{4E2A7CBF-F702-4779-A6FB-F1192686594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050" dirty="0">
            <a:latin typeface="EYInterstate" panose="02000503020000020004" pitchFamily="2" charset="0"/>
          </a:endParaRPr>
        </a:p>
      </dgm:t>
    </dgm:pt>
    <dgm:pt modelId="{5ADCB06E-7DD8-4306-9B0F-91EEC18D7A7A}" type="parTrans" cxnId="{2B3FC80F-2E95-4C90-B524-84FBAFE0173B}">
      <dgm:prSet/>
      <dgm:spPr/>
      <dgm:t>
        <a:bodyPr/>
        <a:lstStyle/>
        <a:p>
          <a:endParaRPr lang="en-US"/>
        </a:p>
      </dgm:t>
    </dgm:pt>
    <dgm:pt modelId="{E87BFEAC-C397-4D86-8A67-18224B228769}" type="sibTrans" cxnId="{2B3FC80F-2E95-4C90-B524-84FBAFE0173B}">
      <dgm:prSet/>
      <dgm:spPr/>
      <dgm:t>
        <a:bodyPr/>
        <a:lstStyle/>
        <a:p>
          <a:endParaRPr lang="en-US"/>
        </a:p>
      </dgm:t>
    </dgm:pt>
    <dgm:pt modelId="{22D28C07-44D4-460B-A922-9AF63DE70804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050" dirty="0">
            <a:latin typeface="EYInterstate" panose="02000503020000020004" pitchFamily="2" charset="0"/>
          </a:endParaRPr>
        </a:p>
      </dgm:t>
    </dgm:pt>
    <dgm:pt modelId="{4D35387B-85EB-494B-80E7-BDE7DD047852}" type="parTrans" cxnId="{5EBC6EC0-D94E-4C88-B235-E757F087CFD6}">
      <dgm:prSet/>
      <dgm:spPr/>
      <dgm:t>
        <a:bodyPr/>
        <a:lstStyle/>
        <a:p>
          <a:endParaRPr lang="en-US"/>
        </a:p>
      </dgm:t>
    </dgm:pt>
    <dgm:pt modelId="{D59A23B6-589A-4BCE-80A1-EE706C64C2CF}" type="sibTrans" cxnId="{5EBC6EC0-D94E-4C88-B235-E757F087CFD6}">
      <dgm:prSet/>
      <dgm:spPr/>
      <dgm:t>
        <a:bodyPr/>
        <a:lstStyle/>
        <a:p>
          <a:endParaRPr lang="en-US"/>
        </a:p>
      </dgm:t>
    </dgm:pt>
    <dgm:pt modelId="{B21844CA-995D-4EA5-B239-A15CA0D7EB19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050" dirty="0">
            <a:latin typeface="EYInterstate" panose="02000503020000020004" pitchFamily="2" charset="0"/>
          </a:endParaRPr>
        </a:p>
      </dgm:t>
    </dgm:pt>
    <dgm:pt modelId="{E633261D-10EE-479B-B5DC-34918D9E2CCC}" type="parTrans" cxnId="{A8F685B0-48D8-4D13-BB87-00FF938539D7}">
      <dgm:prSet/>
      <dgm:spPr/>
      <dgm:t>
        <a:bodyPr/>
        <a:lstStyle/>
        <a:p>
          <a:endParaRPr lang="en-US"/>
        </a:p>
      </dgm:t>
    </dgm:pt>
    <dgm:pt modelId="{817A0A8A-10EB-4B34-AFC6-ADE1997929BC}" type="sibTrans" cxnId="{A8F685B0-48D8-4D13-BB87-00FF938539D7}">
      <dgm:prSet/>
      <dgm:spPr/>
      <dgm:t>
        <a:bodyPr/>
        <a:lstStyle/>
        <a:p>
          <a:endParaRPr lang="en-US"/>
        </a:p>
      </dgm:t>
    </dgm:pt>
    <dgm:pt modelId="{AAC19506-9079-48BC-94D7-14D12EB55A09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050" dirty="0">
            <a:latin typeface="EYInterstate" panose="02000503020000020004" pitchFamily="2" charset="0"/>
          </a:endParaRPr>
        </a:p>
      </dgm:t>
    </dgm:pt>
    <dgm:pt modelId="{0C554B83-1E38-4CBE-91A6-9CE35003C04D}" type="parTrans" cxnId="{F61BCE68-A049-439D-9E6F-F9010BC4EFB2}">
      <dgm:prSet/>
      <dgm:spPr/>
      <dgm:t>
        <a:bodyPr/>
        <a:lstStyle/>
        <a:p>
          <a:endParaRPr lang="en-US"/>
        </a:p>
      </dgm:t>
    </dgm:pt>
    <dgm:pt modelId="{773711D5-30F3-49F7-AF58-CF3BF5507DBE}" type="sibTrans" cxnId="{F61BCE68-A049-439D-9E6F-F9010BC4EFB2}">
      <dgm:prSet/>
      <dgm:spPr/>
      <dgm:t>
        <a:bodyPr/>
        <a:lstStyle/>
        <a:p>
          <a:endParaRPr lang="en-US"/>
        </a:p>
      </dgm:t>
    </dgm:pt>
    <dgm:pt modelId="{73212F16-E35F-470B-92C0-251305BBAD47}" type="pres">
      <dgm:prSet presAssocID="{5BFC91B7-8D01-42E8-933D-BF791AC5C1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34D259-AC30-4396-9AA4-0D51639E1504}" type="pres">
      <dgm:prSet presAssocID="{470F17C2-5EB8-4DD1-B248-7274B3EAE75A}" presName="parentText" presStyleLbl="node1" presStyleIdx="0" presStyleCnt="1" custScaleY="71958" custLinFactNeighborX="276" custLinFactNeighborY="-21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46D51-8413-4169-AB26-7A51B059F7D6}" type="pres">
      <dgm:prSet presAssocID="{470F17C2-5EB8-4DD1-B248-7274B3EAE75A}" presName="childText" presStyleLbl="revTx" presStyleIdx="0" presStyleCnt="1" custScaleY="106029" custLinFactNeighborY="6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696DD8-5D47-4F92-B4EC-A73000275BD7}" srcId="{470F17C2-5EB8-4DD1-B248-7274B3EAE75A}" destId="{9FF0ECFA-0AFA-4131-8352-96A404A60799}" srcOrd="6" destOrd="0" parTransId="{A07BD403-FA9A-4C82-A333-8610DB0E97B1}" sibTransId="{CF39D3D6-DDAD-4D2F-8D0F-40E208305E95}"/>
    <dgm:cxn modelId="{4A1C0F28-15B7-4522-8DD1-03CDF7BDEB09}" type="presOf" srcId="{EC300DDE-BEF7-40C5-AFEE-44F3A6673B5D}" destId="{5B046D51-8413-4169-AB26-7A51B059F7D6}" srcOrd="0" destOrd="4" presId="urn:microsoft.com/office/officeart/2005/8/layout/vList2"/>
    <dgm:cxn modelId="{5ACE5822-515B-4030-814F-E98C31CEFDA6}" type="presOf" srcId="{4E2A7CBF-F702-4779-A6FB-F11926865948}" destId="{5B046D51-8413-4169-AB26-7A51B059F7D6}" srcOrd="0" destOrd="3" presId="urn:microsoft.com/office/officeart/2005/8/layout/vList2"/>
    <dgm:cxn modelId="{A0557EFC-97C1-40FD-8A00-20BC0E315554}" srcId="{470F17C2-5EB8-4DD1-B248-7274B3EAE75A}" destId="{FCC31FF0-556D-4DBC-B881-7F396A2215B4}" srcOrd="2" destOrd="0" parTransId="{023674A7-1FEB-4E7C-A027-2E31CAA0343C}" sibTransId="{71C9C7BA-4C0D-4906-B68E-5018D83C8489}"/>
    <dgm:cxn modelId="{8629F621-A8C4-4E8C-A20F-57DA13C5E5A7}" type="presOf" srcId="{9FF0ECFA-0AFA-4131-8352-96A404A60799}" destId="{5B046D51-8413-4169-AB26-7A51B059F7D6}" srcOrd="0" destOrd="6" presId="urn:microsoft.com/office/officeart/2005/8/layout/vList2"/>
    <dgm:cxn modelId="{5EBC6EC0-D94E-4C88-B235-E757F087CFD6}" srcId="{470F17C2-5EB8-4DD1-B248-7274B3EAE75A}" destId="{22D28C07-44D4-460B-A922-9AF63DE70804}" srcOrd="5" destOrd="0" parTransId="{4D35387B-85EB-494B-80E7-BDE7DD047852}" sibTransId="{D59A23B6-589A-4BCE-80A1-EE706C64C2CF}"/>
    <dgm:cxn modelId="{C1EBF2C8-F0B3-4D76-8DFD-3A115B644F4A}" type="presOf" srcId="{8D32D3CB-6B09-4CEB-A277-1AD450911BD3}" destId="{5B046D51-8413-4169-AB26-7A51B059F7D6}" srcOrd="0" destOrd="0" presId="urn:microsoft.com/office/officeart/2005/8/layout/vList2"/>
    <dgm:cxn modelId="{93B41353-EFBF-4EEA-B431-393F9932F6BC}" srcId="{470F17C2-5EB8-4DD1-B248-7274B3EAE75A}" destId="{091D7F68-CE34-41F6-81D7-672368ADB4E6}" srcOrd="1" destOrd="0" parTransId="{DB4433BD-6712-45B6-9840-4AB46772CA09}" sibTransId="{D7C81840-9CDB-486D-A10C-1F9E51E7EC23}"/>
    <dgm:cxn modelId="{3FA0ED38-6DDE-437B-83A0-6656F38A7937}" type="presOf" srcId="{B21844CA-995D-4EA5-B239-A15CA0D7EB19}" destId="{5B046D51-8413-4169-AB26-7A51B059F7D6}" srcOrd="0" destOrd="7" presId="urn:microsoft.com/office/officeart/2005/8/layout/vList2"/>
    <dgm:cxn modelId="{C820E233-E36A-4FBD-8931-45A35AACC1A3}" type="presOf" srcId="{FCC31FF0-556D-4DBC-B881-7F396A2215B4}" destId="{5B046D51-8413-4169-AB26-7A51B059F7D6}" srcOrd="0" destOrd="2" presId="urn:microsoft.com/office/officeart/2005/8/layout/vList2"/>
    <dgm:cxn modelId="{B18B510C-2673-4C76-8943-91134F2AB748}" type="presOf" srcId="{470F17C2-5EB8-4DD1-B248-7274B3EAE75A}" destId="{EA34D259-AC30-4396-9AA4-0D51639E1504}" srcOrd="0" destOrd="0" presId="urn:microsoft.com/office/officeart/2005/8/layout/vList2"/>
    <dgm:cxn modelId="{A8F685B0-48D8-4D13-BB87-00FF938539D7}" srcId="{470F17C2-5EB8-4DD1-B248-7274B3EAE75A}" destId="{B21844CA-995D-4EA5-B239-A15CA0D7EB19}" srcOrd="7" destOrd="0" parTransId="{E633261D-10EE-479B-B5DC-34918D9E2CCC}" sibTransId="{817A0A8A-10EB-4B34-AFC6-ADE1997929BC}"/>
    <dgm:cxn modelId="{F61BCE68-A049-439D-9E6F-F9010BC4EFB2}" srcId="{470F17C2-5EB8-4DD1-B248-7274B3EAE75A}" destId="{AAC19506-9079-48BC-94D7-14D12EB55A09}" srcOrd="9" destOrd="0" parTransId="{0C554B83-1E38-4CBE-91A6-9CE35003C04D}" sibTransId="{773711D5-30F3-49F7-AF58-CF3BF5507DBE}"/>
    <dgm:cxn modelId="{5B2AEAC2-7880-40FE-ABAD-786D18105D65}" srcId="{5BFC91B7-8D01-42E8-933D-BF791AC5C178}" destId="{470F17C2-5EB8-4DD1-B248-7274B3EAE75A}" srcOrd="0" destOrd="0" parTransId="{99785EF3-6935-4F91-A630-D1D36B1FB99A}" sibTransId="{C87C0F50-A5EF-4D9C-BC81-81671E248830}"/>
    <dgm:cxn modelId="{636BE49F-3AE5-4C1A-8965-49E92FBEAD90}" srcId="{470F17C2-5EB8-4DD1-B248-7274B3EAE75A}" destId="{0C2069CB-BA93-49C7-B4A4-E2A29C6001FD}" srcOrd="8" destOrd="0" parTransId="{F0B5234E-134B-440B-BCEC-8FA38EDE5860}" sibTransId="{90B29647-3366-455D-A4ED-E4860265987A}"/>
    <dgm:cxn modelId="{570413BB-F4E0-491F-8352-F4824619957B}" srcId="{470F17C2-5EB8-4DD1-B248-7274B3EAE75A}" destId="{EC300DDE-BEF7-40C5-AFEE-44F3A6673B5D}" srcOrd="4" destOrd="0" parTransId="{D00598A0-E19C-453B-8BDA-51CD460F1646}" sibTransId="{E4E3BEB9-B6AF-4C58-B554-31D6A22005E4}"/>
    <dgm:cxn modelId="{27C2934D-53F6-40FB-9B29-3F83CECF9FD9}" type="presOf" srcId="{5BFC91B7-8D01-42E8-933D-BF791AC5C178}" destId="{73212F16-E35F-470B-92C0-251305BBAD47}" srcOrd="0" destOrd="0" presId="urn:microsoft.com/office/officeart/2005/8/layout/vList2"/>
    <dgm:cxn modelId="{A3865F03-B3F8-446E-929D-B0777AA4E283}" type="presOf" srcId="{091D7F68-CE34-41F6-81D7-672368ADB4E6}" destId="{5B046D51-8413-4169-AB26-7A51B059F7D6}" srcOrd="0" destOrd="1" presId="urn:microsoft.com/office/officeart/2005/8/layout/vList2"/>
    <dgm:cxn modelId="{DD2C9E33-1386-4026-A990-357EA566F509}" srcId="{470F17C2-5EB8-4DD1-B248-7274B3EAE75A}" destId="{CE322189-CE69-4958-A639-D5CD519C6786}" srcOrd="10" destOrd="0" parTransId="{04BDA1AA-F691-49FC-A52B-509E0F803601}" sibTransId="{09A0BFAE-841F-4900-A1F6-7B8B0A25930A}"/>
    <dgm:cxn modelId="{0E05DFBB-9C76-4A36-A948-5D8F407F391C}" srcId="{470F17C2-5EB8-4DD1-B248-7274B3EAE75A}" destId="{8D32D3CB-6B09-4CEB-A277-1AD450911BD3}" srcOrd="0" destOrd="0" parTransId="{256665F8-AFF0-4C38-9165-2D0944B87CEE}" sibTransId="{104D0092-B632-440B-AB6B-EE7E27E0071E}"/>
    <dgm:cxn modelId="{2B3FC80F-2E95-4C90-B524-84FBAFE0173B}" srcId="{470F17C2-5EB8-4DD1-B248-7274B3EAE75A}" destId="{4E2A7CBF-F702-4779-A6FB-F11926865948}" srcOrd="3" destOrd="0" parTransId="{5ADCB06E-7DD8-4306-9B0F-91EEC18D7A7A}" sibTransId="{E87BFEAC-C397-4D86-8A67-18224B228769}"/>
    <dgm:cxn modelId="{7E0D5E6D-0179-4511-8561-D030691D9ACB}" type="presOf" srcId="{22D28C07-44D4-460B-A922-9AF63DE70804}" destId="{5B046D51-8413-4169-AB26-7A51B059F7D6}" srcOrd="0" destOrd="5" presId="urn:microsoft.com/office/officeart/2005/8/layout/vList2"/>
    <dgm:cxn modelId="{FCD36A5B-7B8F-4523-8606-5CC956596C10}" type="presOf" srcId="{AAC19506-9079-48BC-94D7-14D12EB55A09}" destId="{5B046D51-8413-4169-AB26-7A51B059F7D6}" srcOrd="0" destOrd="9" presId="urn:microsoft.com/office/officeart/2005/8/layout/vList2"/>
    <dgm:cxn modelId="{D560482B-64A1-44E1-9C2B-653D37C26EC4}" type="presOf" srcId="{0C2069CB-BA93-49C7-B4A4-E2A29C6001FD}" destId="{5B046D51-8413-4169-AB26-7A51B059F7D6}" srcOrd="0" destOrd="8" presId="urn:microsoft.com/office/officeart/2005/8/layout/vList2"/>
    <dgm:cxn modelId="{225FD3E2-D147-4F1B-BE92-D11CF2B3A92B}" type="presOf" srcId="{CE322189-CE69-4958-A639-D5CD519C6786}" destId="{5B046D51-8413-4169-AB26-7A51B059F7D6}" srcOrd="0" destOrd="10" presId="urn:microsoft.com/office/officeart/2005/8/layout/vList2"/>
    <dgm:cxn modelId="{8129763F-E034-4266-932A-CB32494DCBCC}" type="presParOf" srcId="{73212F16-E35F-470B-92C0-251305BBAD47}" destId="{EA34D259-AC30-4396-9AA4-0D51639E1504}" srcOrd="0" destOrd="0" presId="urn:microsoft.com/office/officeart/2005/8/layout/vList2"/>
    <dgm:cxn modelId="{4D7DA6D2-437A-4BAA-BAD0-AB5D655C2344}" type="presParOf" srcId="{73212F16-E35F-470B-92C0-251305BBAD47}" destId="{5B046D51-8413-4169-AB26-7A51B059F7D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C69DB85-7545-4469-AE17-CB334DA5525D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20BA3E3-3614-4057-A574-50FD80403E0F}">
      <dgm:prSet phldrT="[Text]" custT="1"/>
      <dgm:spPr/>
      <dgm:t>
        <a:bodyPr/>
        <a:lstStyle/>
        <a:p>
          <a:r>
            <a:rPr lang="en-US" sz="2000" smtClean="0">
              <a:latin typeface="EYInterstate" panose="02000503020000020004" pitchFamily="2" charset="0"/>
            </a:rPr>
            <a:t>“</a:t>
          </a:r>
          <a:r>
            <a:rPr lang="en-US" sz="2000" b="1" smtClean="0">
              <a:latin typeface="EYInterstate" panose="02000503020000020004" pitchFamily="2" charset="0"/>
            </a:rPr>
            <a:t>Input tax</a:t>
          </a:r>
          <a:r>
            <a:rPr lang="en-US" sz="2000" smtClean="0">
              <a:latin typeface="EYInterstate" panose="02000503020000020004" pitchFamily="2" charset="0"/>
            </a:rPr>
            <a:t>", in relation to a </a:t>
          </a:r>
          <a:r>
            <a:rPr lang="en-US" sz="2000" b="1" smtClean="0">
              <a:latin typeface="EYInterstate" panose="02000503020000020004" pitchFamily="2" charset="0"/>
            </a:rPr>
            <a:t>registered person</a:t>
          </a:r>
          <a:r>
            <a:rPr lang="en-US" sz="2000" smtClean="0">
              <a:latin typeface="EYInterstate" panose="02000503020000020004" pitchFamily="2" charset="0"/>
            </a:rPr>
            <a:t>, means-</a:t>
          </a:r>
          <a:endParaRPr lang="en-US" sz="2000" dirty="0">
            <a:latin typeface="EYInterstate" panose="02000503020000020004" pitchFamily="2" charset="0"/>
          </a:endParaRPr>
        </a:p>
      </dgm:t>
    </dgm:pt>
    <dgm:pt modelId="{1D5B31CE-8B00-4DBB-A9A5-C13EE4AE8E5F}" type="parTrans" cxnId="{C9ED87FE-377B-454C-867F-B5EEAC6B52BE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9320E079-634E-4FD1-B175-3D765FE6630C}" type="sibTrans" cxnId="{C9ED87FE-377B-454C-867F-B5EEAC6B52BE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99CA5AB-F976-471B-A88D-E9EC8DDB4990}">
      <dgm:prSet custT="1"/>
      <dgm:spPr/>
      <dgm:t>
        <a:bodyPr/>
        <a:lstStyle/>
        <a:p>
          <a:pPr>
            <a:spcBef>
              <a:spcPts val="1200"/>
            </a:spcBef>
          </a:pPr>
          <a:r>
            <a:rPr lang="en-US" sz="2000" dirty="0" smtClean="0">
              <a:latin typeface="EYInterstate" panose="02000503020000020004" pitchFamily="2" charset="0"/>
            </a:rPr>
            <a:t>Tax levied under the </a:t>
          </a:r>
          <a:r>
            <a:rPr lang="en-US" sz="2000" b="1" dirty="0" smtClean="0">
              <a:latin typeface="EYInterstate" panose="02000503020000020004" pitchFamily="2" charset="0"/>
            </a:rPr>
            <a:t>ST Act</a:t>
          </a:r>
          <a:r>
            <a:rPr lang="en-US" sz="2000" dirty="0" smtClean="0">
              <a:latin typeface="EYInterstate" panose="02000503020000020004" pitchFamily="2" charset="0"/>
            </a:rPr>
            <a:t> on </a:t>
          </a:r>
          <a:r>
            <a:rPr lang="en-US" sz="2000" b="1" dirty="0" smtClean="0">
              <a:latin typeface="EYInterstate" panose="02000503020000020004" pitchFamily="2" charset="0"/>
            </a:rPr>
            <a:t>supply of goods;</a:t>
          </a:r>
          <a:endParaRPr lang="en-US" sz="2000" dirty="0">
            <a:latin typeface="EYInterstate" panose="02000503020000020004" pitchFamily="2" charset="0"/>
          </a:endParaRPr>
        </a:p>
      </dgm:t>
    </dgm:pt>
    <dgm:pt modelId="{B4B61202-0441-47E9-BF9A-A309AA121C33}" type="parTrans" cxnId="{41381F89-CDF4-45EA-BF96-FE2A59FE5E1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54197617-E27C-4DF8-BF82-C7EF8577B48C}" type="sibTrans" cxnId="{41381F89-CDF4-45EA-BF96-FE2A59FE5E1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B323082-3B7E-421F-9A2C-CD4C7D92C22F}">
      <dgm:prSet custT="1"/>
      <dgm:spPr/>
      <dgm:t>
        <a:bodyPr/>
        <a:lstStyle/>
        <a:p>
          <a:pPr>
            <a:spcBef>
              <a:spcPts val="1200"/>
            </a:spcBef>
          </a:pPr>
          <a:r>
            <a:rPr lang="en-US" sz="2000" dirty="0" smtClean="0">
              <a:latin typeface="EYInterstate" panose="02000503020000020004" pitchFamily="2" charset="0"/>
            </a:rPr>
            <a:t>Tax levied under </a:t>
          </a:r>
          <a:r>
            <a:rPr lang="en-US" sz="2000" b="1" dirty="0" smtClean="0">
              <a:latin typeface="EYInterstate" panose="02000503020000020004" pitchFamily="2" charset="0"/>
            </a:rPr>
            <a:t>ST</a:t>
          </a:r>
          <a:r>
            <a:rPr lang="en-US" sz="2000" dirty="0" smtClean="0">
              <a:latin typeface="EYInterstate" panose="02000503020000020004" pitchFamily="2" charset="0"/>
            </a:rPr>
            <a:t> </a:t>
          </a:r>
          <a:r>
            <a:rPr lang="en-US" sz="2000" b="1" dirty="0" smtClean="0">
              <a:latin typeface="EYInterstate" panose="02000503020000020004" pitchFamily="2" charset="0"/>
            </a:rPr>
            <a:t>Act</a:t>
          </a:r>
          <a:r>
            <a:rPr lang="en-US" sz="2000" dirty="0" smtClean="0">
              <a:latin typeface="EYInterstate" panose="02000503020000020004" pitchFamily="2" charset="0"/>
            </a:rPr>
            <a:t> on the </a:t>
          </a:r>
          <a:r>
            <a:rPr lang="en-US" sz="2000" b="1" dirty="0" smtClean="0">
              <a:latin typeface="EYInterstate" panose="02000503020000020004" pitchFamily="2" charset="0"/>
            </a:rPr>
            <a:t>import of goods;</a:t>
          </a:r>
          <a:endParaRPr lang="en-US" sz="2000" b="1" dirty="0">
            <a:latin typeface="EYInterstate" panose="02000503020000020004" pitchFamily="2" charset="0"/>
          </a:endParaRPr>
        </a:p>
      </dgm:t>
    </dgm:pt>
    <dgm:pt modelId="{D848AC52-4417-4585-AF81-C368CA7AF709}" type="parTrans" cxnId="{7847D10D-A882-4EA4-BD5F-C7F1A0570BFC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B22E1A1E-5CDE-4028-BDD6-5BF3DC897EEF}" type="sibTrans" cxnId="{7847D10D-A882-4EA4-BD5F-C7F1A0570BFC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1FBCF15-D7BC-44C0-9BB5-466BD33BCEC8}">
      <dgm:prSet custT="1"/>
      <dgm:spPr/>
      <dgm:t>
        <a:bodyPr/>
        <a:lstStyle/>
        <a:p>
          <a:pPr>
            <a:spcBef>
              <a:spcPts val="1200"/>
            </a:spcBef>
          </a:pPr>
          <a:r>
            <a:rPr lang="en-US" sz="2000" b="1" dirty="0" smtClean="0">
              <a:latin typeface="EYInterstate" panose="02000503020000020004" pitchFamily="2" charset="0"/>
            </a:rPr>
            <a:t>FED</a:t>
          </a:r>
          <a:r>
            <a:rPr lang="en-US" sz="2000" dirty="0" smtClean="0">
              <a:latin typeface="EYInterstate" panose="02000503020000020004" pitchFamily="2" charset="0"/>
            </a:rPr>
            <a:t> paid on </a:t>
          </a:r>
          <a:r>
            <a:rPr lang="en-US" sz="2000" b="1" dirty="0" smtClean="0">
              <a:latin typeface="EYInterstate" panose="02000503020000020004" pitchFamily="2" charset="0"/>
            </a:rPr>
            <a:t>goods or services</a:t>
          </a:r>
          <a:r>
            <a:rPr lang="en-US" sz="2000" dirty="0" smtClean="0">
              <a:latin typeface="EYInterstate" panose="02000503020000020004" pitchFamily="2" charset="0"/>
            </a:rPr>
            <a:t> under FE Act </a:t>
          </a:r>
          <a:r>
            <a:rPr lang="en-US" sz="2000" b="1" dirty="0" smtClean="0">
              <a:latin typeface="EYInterstate" panose="02000503020000020004" pitchFamily="2" charset="0"/>
            </a:rPr>
            <a:t>in sales tax mode</a:t>
          </a:r>
          <a:r>
            <a:rPr lang="en-US" sz="2000" dirty="0" smtClean="0">
              <a:latin typeface="EYInterstate" panose="02000503020000020004" pitchFamily="2" charset="0"/>
            </a:rPr>
            <a:t>.</a:t>
          </a:r>
          <a:endParaRPr lang="en-US" sz="2000" dirty="0">
            <a:latin typeface="EYInterstate" panose="02000503020000020004" pitchFamily="2" charset="0"/>
          </a:endParaRPr>
        </a:p>
      </dgm:t>
    </dgm:pt>
    <dgm:pt modelId="{417962D5-C2B9-4AEE-AB1D-1078B9F14334}" type="parTrans" cxnId="{0768B8BA-310E-4E70-999E-B2236DB5F3EE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FF2928E-A21F-48CD-A209-954EFF90D024}" type="sibTrans" cxnId="{0768B8BA-310E-4E70-999E-B2236DB5F3EE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FFC1074-82D3-4848-A2B9-9C5B0E8D35F2}">
      <dgm:prSet custT="1"/>
      <dgm:spPr/>
      <dgm:t>
        <a:bodyPr/>
        <a:lstStyle/>
        <a:p>
          <a:pPr>
            <a:spcBef>
              <a:spcPts val="1200"/>
            </a:spcBef>
          </a:pPr>
          <a:r>
            <a:rPr lang="en-US" sz="2000" b="1" dirty="0" smtClean="0">
              <a:latin typeface="EYInterstate" panose="02000503020000020004" pitchFamily="2" charset="0"/>
            </a:rPr>
            <a:t>Provincial sales tax levied on services</a:t>
          </a:r>
          <a:r>
            <a:rPr lang="en-US" sz="2000" dirty="0" smtClean="0">
              <a:latin typeface="EYInterstate" panose="02000503020000020004" pitchFamily="2" charset="0"/>
            </a:rPr>
            <a:t> rendered or provided</a:t>
          </a:r>
          <a:endParaRPr lang="en-US" sz="2000" dirty="0">
            <a:latin typeface="EYInterstate" panose="02000503020000020004" pitchFamily="2" charset="0"/>
          </a:endParaRPr>
        </a:p>
      </dgm:t>
    </dgm:pt>
    <dgm:pt modelId="{6507EEAE-FD07-425B-900E-4CEA22F8FEBB}" type="parTrans" cxnId="{C9936DE9-30A1-47AE-A9F0-62513B95632F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5DA05C02-C2B7-4932-878E-687ABAC5854D}" type="sibTrans" cxnId="{C9936DE9-30A1-47AE-A9F0-62513B95632F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FE285AF-24DA-486D-A9FD-5E5445258CE5}">
      <dgm:prSet custT="1"/>
      <dgm:spPr/>
      <dgm:t>
        <a:bodyPr/>
        <a:lstStyle/>
        <a:p>
          <a:pPr>
            <a:spcBef>
              <a:spcPts val="1200"/>
            </a:spcBef>
          </a:pPr>
          <a:r>
            <a:rPr lang="en-US" sz="2000" dirty="0" smtClean="0">
              <a:latin typeface="EYInterstate" panose="02000503020000020004" pitchFamily="2" charset="0"/>
            </a:rPr>
            <a:t>Tax levied under the ST Act, as adapted in the Azad </a:t>
          </a:r>
          <a:r>
            <a:rPr lang="en-US" sz="2000" b="1" dirty="0" smtClean="0">
              <a:latin typeface="EYInterstate" panose="02000503020000020004" pitchFamily="2" charset="0"/>
            </a:rPr>
            <a:t>Kashmir</a:t>
          </a:r>
          <a:r>
            <a:rPr lang="en-US" sz="2000" dirty="0" smtClean="0">
              <a:latin typeface="EYInterstate" panose="02000503020000020004" pitchFamily="2" charset="0"/>
            </a:rPr>
            <a:t>, on the supply of goods received by the person;</a:t>
          </a:r>
          <a:endParaRPr lang="en-US" sz="2000" dirty="0">
            <a:latin typeface="EYInterstate" panose="02000503020000020004" pitchFamily="2" charset="0"/>
          </a:endParaRPr>
        </a:p>
      </dgm:t>
    </dgm:pt>
    <dgm:pt modelId="{74628262-417D-4AEB-BC90-93AA7711AD0E}" type="parTrans" cxnId="{EC0FB1E3-0BAA-47C0-937A-729CFCA7745E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25BC025A-883D-4F3C-A8BE-B893F32D8636}" type="sibTrans" cxnId="{EC0FB1E3-0BAA-47C0-937A-729CFCA7745E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6251DAFB-51B2-4169-94DC-98A0ECC53BA2}">
      <dgm:prSet custT="1"/>
      <dgm:spPr/>
      <dgm:t>
        <a:bodyPr/>
        <a:lstStyle/>
        <a:p>
          <a:pPr>
            <a:spcBef>
              <a:spcPts val="1200"/>
            </a:spcBef>
          </a:pPr>
          <a:endParaRPr lang="en-US" sz="900" dirty="0">
            <a:latin typeface="EYInterstate" panose="02000503020000020004" pitchFamily="2" charset="0"/>
          </a:endParaRPr>
        </a:p>
      </dgm:t>
    </dgm:pt>
    <dgm:pt modelId="{52CAEEDB-F107-462A-AE27-95E16C43F0F7}" type="parTrans" cxnId="{65D1CCE8-64D0-48F9-8C13-A616DE96619A}">
      <dgm:prSet/>
      <dgm:spPr/>
      <dgm:t>
        <a:bodyPr/>
        <a:lstStyle/>
        <a:p>
          <a:endParaRPr lang="en-US"/>
        </a:p>
      </dgm:t>
    </dgm:pt>
    <dgm:pt modelId="{6DC4F927-D689-4C4A-B467-E73B6B7460C7}" type="sibTrans" cxnId="{65D1CCE8-64D0-48F9-8C13-A616DE96619A}">
      <dgm:prSet/>
      <dgm:spPr/>
      <dgm:t>
        <a:bodyPr/>
        <a:lstStyle/>
        <a:p>
          <a:endParaRPr lang="en-US"/>
        </a:p>
      </dgm:t>
    </dgm:pt>
    <dgm:pt modelId="{0FCFCA12-4D5D-49D5-81D8-EC9CE518245A}">
      <dgm:prSet custT="1"/>
      <dgm:spPr/>
      <dgm:t>
        <a:bodyPr/>
        <a:lstStyle/>
        <a:p>
          <a:pPr>
            <a:spcBef>
              <a:spcPts val="1200"/>
            </a:spcBef>
          </a:pPr>
          <a:endParaRPr lang="en-US" sz="600" b="1" dirty="0">
            <a:latin typeface="EYInterstate" panose="02000503020000020004" pitchFamily="2" charset="0"/>
          </a:endParaRPr>
        </a:p>
      </dgm:t>
    </dgm:pt>
    <dgm:pt modelId="{82296C88-B164-4A16-9FDF-12EF9A60F498}" type="parTrans" cxnId="{511A47F3-C021-444A-839A-306E908ECA13}">
      <dgm:prSet/>
      <dgm:spPr/>
      <dgm:t>
        <a:bodyPr/>
        <a:lstStyle/>
        <a:p>
          <a:endParaRPr lang="en-US"/>
        </a:p>
      </dgm:t>
    </dgm:pt>
    <dgm:pt modelId="{2FDB4D9D-3E15-4FDE-BE92-E3F2B6D84FDF}" type="sibTrans" cxnId="{511A47F3-C021-444A-839A-306E908ECA13}">
      <dgm:prSet/>
      <dgm:spPr/>
      <dgm:t>
        <a:bodyPr/>
        <a:lstStyle/>
        <a:p>
          <a:endParaRPr lang="en-US"/>
        </a:p>
      </dgm:t>
    </dgm:pt>
    <dgm:pt modelId="{AAEF4487-7BAA-4AC1-BF83-51C331AB63AF}">
      <dgm:prSet custT="1"/>
      <dgm:spPr/>
      <dgm:t>
        <a:bodyPr/>
        <a:lstStyle/>
        <a:p>
          <a:pPr>
            <a:spcBef>
              <a:spcPts val="1200"/>
            </a:spcBef>
          </a:pPr>
          <a:endParaRPr lang="en-US" sz="800" dirty="0">
            <a:latin typeface="EYInterstate" panose="02000503020000020004" pitchFamily="2" charset="0"/>
          </a:endParaRPr>
        </a:p>
      </dgm:t>
    </dgm:pt>
    <dgm:pt modelId="{B5E10606-539F-49C2-8663-C21C4278165B}" type="parTrans" cxnId="{EFDA0CDF-4162-49A9-997E-6C2AEAAF8226}">
      <dgm:prSet/>
      <dgm:spPr/>
      <dgm:t>
        <a:bodyPr/>
        <a:lstStyle/>
        <a:p>
          <a:endParaRPr lang="en-US"/>
        </a:p>
      </dgm:t>
    </dgm:pt>
    <dgm:pt modelId="{9680BBD5-32F4-4DEF-AEC5-56C2445468A8}" type="sibTrans" cxnId="{EFDA0CDF-4162-49A9-997E-6C2AEAAF8226}">
      <dgm:prSet/>
      <dgm:spPr/>
      <dgm:t>
        <a:bodyPr/>
        <a:lstStyle/>
        <a:p>
          <a:endParaRPr lang="en-US"/>
        </a:p>
      </dgm:t>
    </dgm:pt>
    <dgm:pt modelId="{B677A0D6-D41F-410C-BBAF-318808470B66}">
      <dgm:prSet custT="1"/>
      <dgm:spPr/>
      <dgm:t>
        <a:bodyPr/>
        <a:lstStyle/>
        <a:p>
          <a:pPr>
            <a:spcBef>
              <a:spcPts val="1200"/>
            </a:spcBef>
          </a:pPr>
          <a:endParaRPr lang="en-US" sz="800" dirty="0">
            <a:latin typeface="EYInterstate" panose="02000503020000020004" pitchFamily="2" charset="0"/>
          </a:endParaRPr>
        </a:p>
      </dgm:t>
    </dgm:pt>
    <dgm:pt modelId="{8969F523-7586-4C70-92FC-C27A27D4161A}" type="parTrans" cxnId="{C60D44C3-0F26-4E4F-8B03-5E1B47683C74}">
      <dgm:prSet/>
      <dgm:spPr/>
      <dgm:t>
        <a:bodyPr/>
        <a:lstStyle/>
        <a:p>
          <a:endParaRPr lang="en-US"/>
        </a:p>
      </dgm:t>
    </dgm:pt>
    <dgm:pt modelId="{B739FEC7-F8ED-4B68-AADF-31F9CDDD83DB}" type="sibTrans" cxnId="{C60D44C3-0F26-4E4F-8B03-5E1B47683C74}">
      <dgm:prSet/>
      <dgm:spPr/>
      <dgm:t>
        <a:bodyPr/>
        <a:lstStyle/>
        <a:p>
          <a:endParaRPr lang="en-US"/>
        </a:p>
      </dgm:t>
    </dgm:pt>
    <dgm:pt modelId="{0AB2A0CB-726C-4349-9637-0FCB172C736E}">
      <dgm:prSet custT="1"/>
      <dgm:spPr/>
      <dgm:t>
        <a:bodyPr/>
        <a:lstStyle/>
        <a:p>
          <a:pPr>
            <a:spcBef>
              <a:spcPts val="1200"/>
            </a:spcBef>
          </a:pPr>
          <a:endParaRPr lang="en-US" sz="500" dirty="0">
            <a:latin typeface="EYInterstate" panose="02000503020000020004" pitchFamily="2" charset="0"/>
          </a:endParaRPr>
        </a:p>
      </dgm:t>
    </dgm:pt>
    <dgm:pt modelId="{7AEE10EE-970F-463E-8E6F-A748C613819E}" type="parTrans" cxnId="{0C57C01D-0C1C-41D5-9642-0BEB99FECEF3}">
      <dgm:prSet/>
      <dgm:spPr/>
      <dgm:t>
        <a:bodyPr/>
        <a:lstStyle/>
        <a:p>
          <a:endParaRPr lang="en-US"/>
        </a:p>
      </dgm:t>
    </dgm:pt>
    <dgm:pt modelId="{EC555824-A538-422A-89B7-38811EA66BFC}" type="sibTrans" cxnId="{0C57C01D-0C1C-41D5-9642-0BEB99FECEF3}">
      <dgm:prSet/>
      <dgm:spPr/>
      <dgm:t>
        <a:bodyPr/>
        <a:lstStyle/>
        <a:p>
          <a:endParaRPr lang="en-US"/>
        </a:p>
      </dgm:t>
    </dgm:pt>
    <dgm:pt modelId="{0BC1EDBC-8CBF-4B79-B863-D8DF43A13C21}" type="pres">
      <dgm:prSet presAssocID="{9C69DB85-7545-4469-AE17-CB334DA552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5F2D6C-A350-4D21-B76D-D9CE1CF85AAD}" type="pres">
      <dgm:prSet presAssocID="{D20BA3E3-3614-4057-A574-50FD80403E0F}" presName="parentText" presStyleLbl="node1" presStyleIdx="0" presStyleCnt="1" custLinFactNeighborY="-8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3663A-DC1C-4FED-836C-8AE5187C8F02}" type="pres">
      <dgm:prSet presAssocID="{D20BA3E3-3614-4057-A574-50FD80403E0F}" presName="childText" presStyleLbl="revTx" presStyleIdx="0" presStyleCnt="1" custScaleY="150523" custLinFactNeighborY="3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736EB8-2743-4486-85B1-751C28A4240B}" type="presOf" srcId="{AAEF4487-7BAA-4AC1-BF83-51C331AB63AF}" destId="{B873663A-DC1C-4FED-836C-8AE5187C8F02}" srcOrd="0" destOrd="4" presId="urn:microsoft.com/office/officeart/2005/8/layout/vList2"/>
    <dgm:cxn modelId="{EC0FB1E3-0BAA-47C0-937A-729CFCA7745E}" srcId="{D20BA3E3-3614-4057-A574-50FD80403E0F}" destId="{1FE285AF-24DA-486D-A9FD-5E5445258CE5}" srcOrd="9" destOrd="0" parTransId="{74628262-417D-4AEB-BC90-93AA7711AD0E}" sibTransId="{25BC025A-883D-4F3C-A8BE-B893F32D8636}"/>
    <dgm:cxn modelId="{8C6F2A40-5334-4544-B494-E144548E6A6A}" type="presOf" srcId="{A99CA5AB-F976-471B-A88D-E9EC8DDB4990}" destId="{B873663A-DC1C-4FED-836C-8AE5187C8F02}" srcOrd="0" destOrd="1" presId="urn:microsoft.com/office/officeart/2005/8/layout/vList2"/>
    <dgm:cxn modelId="{B39DDCF4-F357-4D6A-861B-70B0E7AEF33A}" type="presOf" srcId="{1FE285AF-24DA-486D-A9FD-5E5445258CE5}" destId="{B873663A-DC1C-4FED-836C-8AE5187C8F02}" srcOrd="0" destOrd="9" presId="urn:microsoft.com/office/officeart/2005/8/layout/vList2"/>
    <dgm:cxn modelId="{D862EF32-CC72-4B68-997F-61A77AAF6409}" type="presOf" srcId="{C1FBCF15-D7BC-44C0-9BB5-466BD33BCEC8}" destId="{B873663A-DC1C-4FED-836C-8AE5187C8F02}" srcOrd="0" destOrd="5" presId="urn:microsoft.com/office/officeart/2005/8/layout/vList2"/>
    <dgm:cxn modelId="{511A47F3-C021-444A-839A-306E908ECA13}" srcId="{D20BA3E3-3614-4057-A574-50FD80403E0F}" destId="{0FCFCA12-4D5D-49D5-81D8-EC9CE518245A}" srcOrd="2" destOrd="0" parTransId="{82296C88-B164-4A16-9FDF-12EF9A60F498}" sibTransId="{2FDB4D9D-3E15-4FDE-BE92-E3F2B6D84FDF}"/>
    <dgm:cxn modelId="{95E5AF18-C25A-4472-AD9D-84F50F04E260}" type="presOf" srcId="{0FCFCA12-4D5D-49D5-81D8-EC9CE518245A}" destId="{B873663A-DC1C-4FED-836C-8AE5187C8F02}" srcOrd="0" destOrd="2" presId="urn:microsoft.com/office/officeart/2005/8/layout/vList2"/>
    <dgm:cxn modelId="{B70F1465-E23F-41F2-80AC-2ED62009AB21}" type="presOf" srcId="{D20BA3E3-3614-4057-A574-50FD80403E0F}" destId="{825F2D6C-A350-4D21-B76D-D9CE1CF85AAD}" srcOrd="0" destOrd="0" presId="urn:microsoft.com/office/officeart/2005/8/layout/vList2"/>
    <dgm:cxn modelId="{C9ED87FE-377B-454C-867F-B5EEAC6B52BE}" srcId="{9C69DB85-7545-4469-AE17-CB334DA5525D}" destId="{D20BA3E3-3614-4057-A574-50FD80403E0F}" srcOrd="0" destOrd="0" parTransId="{1D5B31CE-8B00-4DBB-A9A5-C13EE4AE8E5F}" sibTransId="{9320E079-634E-4FD1-B175-3D765FE6630C}"/>
    <dgm:cxn modelId="{CE029F2A-2170-40AA-9E67-3C28EE4E5609}" type="presOf" srcId="{4B323082-3B7E-421F-9A2C-CD4C7D92C22F}" destId="{B873663A-DC1C-4FED-836C-8AE5187C8F02}" srcOrd="0" destOrd="3" presId="urn:microsoft.com/office/officeart/2005/8/layout/vList2"/>
    <dgm:cxn modelId="{7865DCD6-251B-4971-B735-5ADB6A969BA9}" type="presOf" srcId="{B677A0D6-D41F-410C-BBAF-318808470B66}" destId="{B873663A-DC1C-4FED-836C-8AE5187C8F02}" srcOrd="0" destOrd="6" presId="urn:microsoft.com/office/officeart/2005/8/layout/vList2"/>
    <dgm:cxn modelId="{C60D44C3-0F26-4E4F-8B03-5E1B47683C74}" srcId="{D20BA3E3-3614-4057-A574-50FD80403E0F}" destId="{B677A0D6-D41F-410C-BBAF-318808470B66}" srcOrd="6" destOrd="0" parTransId="{8969F523-7586-4C70-92FC-C27A27D4161A}" sibTransId="{B739FEC7-F8ED-4B68-AADF-31F9CDDD83DB}"/>
    <dgm:cxn modelId="{3DA15C43-C92E-4F2D-A8F5-CC1EBA8D5B9D}" type="presOf" srcId="{9C69DB85-7545-4469-AE17-CB334DA5525D}" destId="{0BC1EDBC-8CBF-4B79-B863-D8DF43A13C21}" srcOrd="0" destOrd="0" presId="urn:microsoft.com/office/officeart/2005/8/layout/vList2"/>
    <dgm:cxn modelId="{7847D10D-A882-4EA4-BD5F-C7F1A0570BFC}" srcId="{D20BA3E3-3614-4057-A574-50FD80403E0F}" destId="{4B323082-3B7E-421F-9A2C-CD4C7D92C22F}" srcOrd="3" destOrd="0" parTransId="{D848AC52-4417-4585-AF81-C368CA7AF709}" sibTransId="{B22E1A1E-5CDE-4028-BDD6-5BF3DC897EEF}"/>
    <dgm:cxn modelId="{F4EF0AB0-AA71-4E88-81DB-3E15908850D0}" type="presOf" srcId="{6251DAFB-51B2-4169-94DC-98A0ECC53BA2}" destId="{B873663A-DC1C-4FED-836C-8AE5187C8F02}" srcOrd="0" destOrd="0" presId="urn:microsoft.com/office/officeart/2005/8/layout/vList2"/>
    <dgm:cxn modelId="{58498C4D-08CF-4423-929C-9FB08E0550D7}" type="presOf" srcId="{4FFC1074-82D3-4848-A2B9-9C5B0E8D35F2}" destId="{B873663A-DC1C-4FED-836C-8AE5187C8F02}" srcOrd="0" destOrd="7" presId="urn:microsoft.com/office/officeart/2005/8/layout/vList2"/>
    <dgm:cxn modelId="{0C57C01D-0C1C-41D5-9642-0BEB99FECEF3}" srcId="{D20BA3E3-3614-4057-A574-50FD80403E0F}" destId="{0AB2A0CB-726C-4349-9637-0FCB172C736E}" srcOrd="8" destOrd="0" parTransId="{7AEE10EE-970F-463E-8E6F-A748C613819E}" sibTransId="{EC555824-A538-422A-89B7-38811EA66BFC}"/>
    <dgm:cxn modelId="{C9936DE9-30A1-47AE-A9F0-62513B95632F}" srcId="{D20BA3E3-3614-4057-A574-50FD80403E0F}" destId="{4FFC1074-82D3-4848-A2B9-9C5B0E8D35F2}" srcOrd="7" destOrd="0" parTransId="{6507EEAE-FD07-425B-900E-4CEA22F8FEBB}" sibTransId="{5DA05C02-C2B7-4932-878E-687ABAC5854D}"/>
    <dgm:cxn modelId="{41381F89-CDF4-45EA-BF96-FE2A59FE5E1D}" srcId="{D20BA3E3-3614-4057-A574-50FD80403E0F}" destId="{A99CA5AB-F976-471B-A88D-E9EC8DDB4990}" srcOrd="1" destOrd="0" parTransId="{B4B61202-0441-47E9-BF9A-A309AA121C33}" sibTransId="{54197617-E27C-4DF8-BF82-C7EF8577B48C}"/>
    <dgm:cxn modelId="{6F73773B-9AEC-48D4-BAF0-A664276F7BEB}" type="presOf" srcId="{0AB2A0CB-726C-4349-9637-0FCB172C736E}" destId="{B873663A-DC1C-4FED-836C-8AE5187C8F02}" srcOrd="0" destOrd="8" presId="urn:microsoft.com/office/officeart/2005/8/layout/vList2"/>
    <dgm:cxn modelId="{65D1CCE8-64D0-48F9-8C13-A616DE96619A}" srcId="{D20BA3E3-3614-4057-A574-50FD80403E0F}" destId="{6251DAFB-51B2-4169-94DC-98A0ECC53BA2}" srcOrd="0" destOrd="0" parTransId="{52CAEEDB-F107-462A-AE27-95E16C43F0F7}" sibTransId="{6DC4F927-D689-4C4A-B467-E73B6B7460C7}"/>
    <dgm:cxn modelId="{0768B8BA-310E-4E70-999E-B2236DB5F3EE}" srcId="{D20BA3E3-3614-4057-A574-50FD80403E0F}" destId="{C1FBCF15-D7BC-44C0-9BB5-466BD33BCEC8}" srcOrd="5" destOrd="0" parTransId="{417962D5-C2B9-4AEE-AB1D-1078B9F14334}" sibTransId="{1FF2928E-A21F-48CD-A209-954EFF90D024}"/>
    <dgm:cxn modelId="{EFDA0CDF-4162-49A9-997E-6C2AEAAF8226}" srcId="{D20BA3E3-3614-4057-A574-50FD80403E0F}" destId="{AAEF4487-7BAA-4AC1-BF83-51C331AB63AF}" srcOrd="4" destOrd="0" parTransId="{B5E10606-539F-49C2-8663-C21C4278165B}" sibTransId="{9680BBD5-32F4-4DEF-AEC5-56C2445468A8}"/>
    <dgm:cxn modelId="{6814F349-308E-490E-AA0D-607715EBF136}" type="presParOf" srcId="{0BC1EDBC-8CBF-4B79-B863-D8DF43A13C21}" destId="{825F2D6C-A350-4D21-B76D-D9CE1CF85AAD}" srcOrd="0" destOrd="0" presId="urn:microsoft.com/office/officeart/2005/8/layout/vList2"/>
    <dgm:cxn modelId="{A35C5DB2-1A78-4B8C-960D-8D023DC14850}" type="presParOf" srcId="{0BC1EDBC-8CBF-4B79-B863-D8DF43A13C21}" destId="{B873663A-DC1C-4FED-836C-8AE5187C8F0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75B14-18CB-484C-9436-6009F52562A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6ABF3E-2CF7-4ADA-ADB0-AF55EA25B678}">
      <dgm:prSet custT="1"/>
      <dgm:spPr/>
      <dgm:t>
        <a:bodyPr/>
        <a:lstStyle/>
        <a:p>
          <a:pPr rtl="0"/>
          <a:r>
            <a:rPr lang="en-US" sz="2000" b="1" dirty="0" smtClean="0">
              <a:latin typeface="EYInterstate" panose="02000503020000020004" pitchFamily="2" charset="0"/>
            </a:rPr>
            <a:t>Section 3(1) (d) of the FE Act </a:t>
          </a:r>
          <a:r>
            <a:rPr lang="en-US" sz="2000" dirty="0" smtClean="0">
              <a:latin typeface="EYInterstate" panose="02000503020000020004" pitchFamily="2" charset="0"/>
            </a:rPr>
            <a:t>provides that a service is </a:t>
          </a:r>
          <a:r>
            <a:rPr lang="en-US" sz="2000" b="1" u="sng" dirty="0" smtClean="0">
              <a:latin typeface="EYInterstate" panose="02000503020000020004" pitchFamily="2" charset="0"/>
            </a:rPr>
            <a:t>Taxable Service</a:t>
          </a:r>
          <a:r>
            <a:rPr lang="en-US" sz="2000" b="0" u="none" dirty="0" smtClean="0">
              <a:latin typeface="EYInterstate" panose="02000503020000020004" pitchFamily="2" charset="0"/>
            </a:rPr>
            <a:t> if</a:t>
          </a:r>
          <a:r>
            <a:rPr lang="en-US" sz="2000" dirty="0" smtClean="0">
              <a:latin typeface="EYInterstate" panose="02000503020000020004" pitchFamily="2" charset="0"/>
            </a:rPr>
            <a:t>-</a:t>
          </a:r>
          <a:endParaRPr lang="en-US" sz="2000" dirty="0">
            <a:latin typeface="EYInterstate" panose="02000503020000020004" pitchFamily="2" charset="0"/>
          </a:endParaRPr>
        </a:p>
      </dgm:t>
    </dgm:pt>
    <dgm:pt modelId="{A7F2C0BC-4DA2-4121-89C2-6B55EB05462A}" type="parTrans" cxnId="{68CE979D-44D5-4B72-B3C4-1C0422EF65EF}">
      <dgm:prSet/>
      <dgm:spPr/>
      <dgm:t>
        <a:bodyPr/>
        <a:lstStyle/>
        <a:p>
          <a:endParaRPr lang="en-US"/>
        </a:p>
      </dgm:t>
    </dgm:pt>
    <dgm:pt modelId="{69DD7601-D13C-4665-8BBC-0079AF26B29F}" type="sibTrans" cxnId="{68CE979D-44D5-4B72-B3C4-1C0422EF65EF}">
      <dgm:prSet/>
      <dgm:spPr/>
      <dgm:t>
        <a:bodyPr/>
        <a:lstStyle/>
        <a:p>
          <a:endParaRPr lang="en-US"/>
        </a:p>
      </dgm:t>
    </dgm:pt>
    <dgm:pt modelId="{7B8A83BF-0A46-47C4-9104-E09AAB31E52B}">
      <dgm:prSet custT="1"/>
      <dgm:spPr/>
      <dgm:t>
        <a:bodyPr/>
        <a:lstStyle/>
        <a:p>
          <a:pPr rtl="0"/>
          <a:r>
            <a:rPr lang="en-US" sz="2000" b="1" u="sng" dirty="0">
              <a:latin typeface="EYInterstate" panose="02000503020000020004" pitchFamily="2" charset="0"/>
            </a:rPr>
            <a:t>Services</a:t>
          </a:r>
          <a:r>
            <a:rPr lang="en-US" sz="2000" dirty="0">
              <a:latin typeface="EYInterstate" panose="02000503020000020004" pitchFamily="2" charset="0"/>
            </a:rPr>
            <a:t> specified in the Schedule</a:t>
          </a:r>
        </a:p>
      </dgm:t>
    </dgm:pt>
    <dgm:pt modelId="{75B0219D-F3C0-4FE1-9938-7B035AF2C87E}" type="parTrans" cxnId="{474B8177-D9C4-452C-A6C9-486F8E8A385A}">
      <dgm:prSet/>
      <dgm:spPr/>
      <dgm:t>
        <a:bodyPr/>
        <a:lstStyle/>
        <a:p>
          <a:endParaRPr lang="en-US"/>
        </a:p>
      </dgm:t>
    </dgm:pt>
    <dgm:pt modelId="{C3F7A626-8B72-4243-BD7F-E6104F5CB27C}" type="sibTrans" cxnId="{474B8177-D9C4-452C-A6C9-486F8E8A385A}">
      <dgm:prSet/>
      <dgm:spPr/>
      <dgm:t>
        <a:bodyPr/>
        <a:lstStyle/>
        <a:p>
          <a:endParaRPr lang="en-US"/>
        </a:p>
      </dgm:t>
    </dgm:pt>
    <dgm:pt modelId="{B5690AA6-8DCA-4B83-A91B-87E16DEFCF29}">
      <dgm:prSet custT="1"/>
      <dgm:spPr/>
      <dgm:t>
        <a:bodyPr/>
        <a:lstStyle/>
        <a:p>
          <a:pPr rtl="0"/>
          <a:r>
            <a:rPr lang="en-US" sz="2000" b="1" u="sng" smtClean="0">
              <a:latin typeface="EYInterstate" panose="02000503020000020004" pitchFamily="2" charset="0"/>
            </a:rPr>
            <a:t>Provided</a:t>
          </a:r>
          <a:r>
            <a:rPr lang="en-US" sz="2000" smtClean="0">
              <a:latin typeface="EYInterstate" panose="02000503020000020004" pitchFamily="2" charset="0"/>
            </a:rPr>
            <a:t> in Pakistan, including</a:t>
          </a:r>
          <a:endParaRPr lang="en-US" sz="2000" dirty="0">
            <a:latin typeface="EYInterstate" panose="02000503020000020004" pitchFamily="2" charset="0"/>
          </a:endParaRPr>
        </a:p>
      </dgm:t>
    </dgm:pt>
    <dgm:pt modelId="{08662492-ACB5-475D-8747-2F56F864CBB4}" type="parTrans" cxnId="{FEB496F8-E0D9-4D98-BA62-227F90BEF315}">
      <dgm:prSet/>
      <dgm:spPr/>
      <dgm:t>
        <a:bodyPr/>
        <a:lstStyle/>
        <a:p>
          <a:endParaRPr lang="en-US"/>
        </a:p>
      </dgm:t>
    </dgm:pt>
    <dgm:pt modelId="{90B19CDF-31A3-4DE0-82D6-4AB8F0FA78E4}" type="sibTrans" cxnId="{FEB496F8-E0D9-4D98-BA62-227F90BEF315}">
      <dgm:prSet/>
      <dgm:spPr/>
      <dgm:t>
        <a:bodyPr/>
        <a:lstStyle/>
        <a:p>
          <a:endParaRPr lang="en-US"/>
        </a:p>
      </dgm:t>
    </dgm:pt>
    <dgm:pt modelId="{5833AF3C-9AD6-47F1-8397-77FF928AEBB5}">
      <dgm:prSet custT="1"/>
      <dgm:spPr/>
      <dgm:t>
        <a:bodyPr/>
        <a:lstStyle/>
        <a:p>
          <a:pPr rtl="0"/>
          <a:r>
            <a:rPr lang="en-US" sz="2000" smtClean="0">
              <a:latin typeface="EYInterstate" panose="02000503020000020004" pitchFamily="2" charset="0"/>
            </a:rPr>
            <a:t>Services </a:t>
          </a:r>
          <a:r>
            <a:rPr lang="en-US" sz="2000" b="1" smtClean="0">
              <a:latin typeface="EYInterstate" panose="02000503020000020004" pitchFamily="2" charset="0"/>
            </a:rPr>
            <a:t>originated outside but rendered in Pakistan</a:t>
          </a:r>
          <a:endParaRPr lang="en-US" sz="2000" dirty="0">
            <a:latin typeface="EYInterstate" panose="02000503020000020004" pitchFamily="2" charset="0"/>
          </a:endParaRPr>
        </a:p>
      </dgm:t>
    </dgm:pt>
    <dgm:pt modelId="{204FD350-70A1-4BCE-844B-5CE372FB78CD}" type="parTrans" cxnId="{0C2A1728-3D12-4130-B5A5-6B0ED1367966}">
      <dgm:prSet/>
      <dgm:spPr/>
      <dgm:t>
        <a:bodyPr/>
        <a:lstStyle/>
        <a:p>
          <a:endParaRPr lang="en-US"/>
        </a:p>
      </dgm:t>
    </dgm:pt>
    <dgm:pt modelId="{F4927B0E-DCDF-4A38-8216-F481E3E9A99E}" type="sibTrans" cxnId="{0C2A1728-3D12-4130-B5A5-6B0ED1367966}">
      <dgm:prSet/>
      <dgm:spPr/>
      <dgm:t>
        <a:bodyPr/>
        <a:lstStyle/>
        <a:p>
          <a:endParaRPr lang="en-US"/>
        </a:p>
      </dgm:t>
    </dgm:pt>
    <dgm:pt modelId="{6BBD8BEC-4DBA-473E-A96C-8BFA4E657CFC}">
      <dgm:prSet custT="1"/>
      <dgm:spPr/>
      <dgm:t>
        <a:bodyPr/>
        <a:lstStyle/>
        <a:p>
          <a:pPr rtl="0"/>
          <a:r>
            <a:rPr lang="en-US" sz="2000" b="1" u="sng" dirty="0" smtClean="0">
              <a:latin typeface="EYInterstate" panose="02000503020000020004" pitchFamily="2" charset="0"/>
            </a:rPr>
            <a:t>Services</a:t>
          </a:r>
          <a:r>
            <a:rPr lang="en-US" sz="2000" dirty="0" smtClean="0">
              <a:latin typeface="EYInterstate" panose="02000503020000020004" pitchFamily="2" charset="0"/>
            </a:rPr>
            <a:t> is specified in the </a:t>
          </a:r>
          <a:r>
            <a:rPr lang="en-US" sz="2000" b="1" dirty="0" smtClean="0">
              <a:latin typeface="EYInterstate" panose="02000503020000020004" pitchFamily="2" charset="0"/>
            </a:rPr>
            <a:t>First Schedule</a:t>
          </a:r>
          <a:r>
            <a:rPr lang="en-US" sz="2000" dirty="0" smtClean="0">
              <a:latin typeface="EYInterstate" panose="02000503020000020004" pitchFamily="2" charset="0"/>
            </a:rPr>
            <a:t> to the FE Act </a:t>
          </a:r>
          <a:endParaRPr lang="en-US" sz="2000" dirty="0">
            <a:latin typeface="EYInterstate" panose="02000503020000020004" pitchFamily="2" charset="0"/>
          </a:endParaRPr>
        </a:p>
      </dgm:t>
    </dgm:pt>
    <dgm:pt modelId="{E800F855-BB22-4BB4-A305-5BFCBBC0BA6F}" type="parTrans" cxnId="{F593DEA6-F8BB-4D46-A808-1F4A178CD0D6}">
      <dgm:prSet/>
      <dgm:spPr/>
      <dgm:t>
        <a:bodyPr/>
        <a:lstStyle/>
        <a:p>
          <a:endParaRPr lang="en-US"/>
        </a:p>
      </dgm:t>
    </dgm:pt>
    <dgm:pt modelId="{FCA22F82-9B22-4A4B-9C0D-2D5E1D396886}" type="sibTrans" cxnId="{F593DEA6-F8BB-4D46-A808-1F4A178CD0D6}">
      <dgm:prSet/>
      <dgm:spPr/>
      <dgm:t>
        <a:bodyPr/>
        <a:lstStyle/>
        <a:p>
          <a:endParaRPr lang="en-US"/>
        </a:p>
      </dgm:t>
    </dgm:pt>
    <dgm:pt modelId="{C766AC87-C48A-4CD1-827C-C92F8D609AF8}">
      <dgm:prSet custT="1"/>
      <dgm:spPr/>
      <dgm:t>
        <a:bodyPr/>
        <a:lstStyle/>
        <a:p>
          <a:pPr rtl="0"/>
          <a:r>
            <a:rPr lang="en-US" sz="2000" b="1" dirty="0" smtClean="0">
              <a:latin typeface="EYInterstate" panose="02000503020000020004" pitchFamily="2" charset="0"/>
            </a:rPr>
            <a:t>Section 3 of the PST Ordinances </a:t>
          </a:r>
          <a:r>
            <a:rPr lang="en-US" sz="2000" dirty="0" smtClean="0">
              <a:latin typeface="EYInterstate" panose="02000503020000020004" pitchFamily="2" charset="0"/>
            </a:rPr>
            <a:t>provides that a service is </a:t>
          </a:r>
          <a:r>
            <a:rPr lang="en-US" sz="2000" b="1" u="sng" dirty="0" smtClean="0">
              <a:latin typeface="EYInterstate" panose="02000503020000020004" pitchFamily="2" charset="0"/>
            </a:rPr>
            <a:t>Taxable Service</a:t>
          </a:r>
          <a:r>
            <a:rPr lang="en-US" sz="2000" dirty="0" smtClean="0">
              <a:latin typeface="EYInterstate" panose="02000503020000020004" pitchFamily="2" charset="0"/>
            </a:rPr>
            <a:t> if -</a:t>
          </a:r>
          <a:endParaRPr lang="en-US" sz="2000" dirty="0">
            <a:latin typeface="EYInterstate" panose="02000503020000020004" pitchFamily="2" charset="0"/>
          </a:endParaRPr>
        </a:p>
      </dgm:t>
    </dgm:pt>
    <dgm:pt modelId="{FF4467F4-484E-41BF-BE13-C753CF10318F}" type="parTrans" cxnId="{DCE41884-3768-47AB-AF77-6D76F7F880EA}">
      <dgm:prSet/>
      <dgm:spPr/>
      <dgm:t>
        <a:bodyPr/>
        <a:lstStyle/>
        <a:p>
          <a:endParaRPr lang="en-US"/>
        </a:p>
      </dgm:t>
    </dgm:pt>
    <dgm:pt modelId="{B246375B-491A-446A-A7F7-72A4A3D88F99}" type="sibTrans" cxnId="{DCE41884-3768-47AB-AF77-6D76F7F880EA}">
      <dgm:prSet/>
      <dgm:spPr/>
      <dgm:t>
        <a:bodyPr/>
        <a:lstStyle/>
        <a:p>
          <a:endParaRPr lang="en-US"/>
        </a:p>
      </dgm:t>
    </dgm:pt>
    <dgm:pt modelId="{51042B1E-BD7B-4346-A957-8F468CF8B073}">
      <dgm:prSet custT="1"/>
      <dgm:spPr/>
      <dgm:t>
        <a:bodyPr/>
        <a:lstStyle/>
        <a:p>
          <a:pPr rtl="0"/>
          <a:r>
            <a:rPr lang="en-US" sz="2000" b="1" u="sng" dirty="0" smtClean="0">
              <a:latin typeface="EYInterstate" panose="02000503020000020004" pitchFamily="2" charset="0"/>
            </a:rPr>
            <a:t>Provided</a:t>
          </a:r>
          <a:r>
            <a:rPr lang="en-US" sz="2000" u="none" dirty="0" smtClean="0">
              <a:latin typeface="EYInterstate" panose="02000503020000020004" pitchFamily="2" charset="0"/>
            </a:rPr>
            <a:t> </a:t>
          </a:r>
          <a:r>
            <a:rPr lang="en-US" sz="2000" dirty="0" smtClean="0">
              <a:latin typeface="EYInterstate" panose="02000503020000020004" pitchFamily="2" charset="0"/>
            </a:rPr>
            <a:t>in the Balochistan /Islamabad</a:t>
          </a:r>
          <a:endParaRPr lang="en-US" sz="2000" dirty="0">
            <a:latin typeface="EYInterstate" panose="02000503020000020004" pitchFamily="2" charset="0"/>
          </a:endParaRPr>
        </a:p>
      </dgm:t>
    </dgm:pt>
    <dgm:pt modelId="{C4F15E8C-52DC-4517-AE99-C09DD449E5CF}" type="parTrans" cxnId="{99D255C7-36FE-47AB-8DC7-D902459E0A77}">
      <dgm:prSet/>
      <dgm:spPr/>
      <dgm:t>
        <a:bodyPr/>
        <a:lstStyle/>
        <a:p>
          <a:endParaRPr lang="en-US"/>
        </a:p>
      </dgm:t>
    </dgm:pt>
    <dgm:pt modelId="{EA6AB465-B90D-40E7-A120-9CED53AB88DC}" type="sibTrans" cxnId="{99D255C7-36FE-47AB-8DC7-D902459E0A77}">
      <dgm:prSet/>
      <dgm:spPr/>
      <dgm:t>
        <a:bodyPr/>
        <a:lstStyle/>
        <a:p>
          <a:endParaRPr lang="en-US"/>
        </a:p>
      </dgm:t>
    </dgm:pt>
    <dgm:pt modelId="{F004DE4C-7E60-4A92-9BE1-9EDCA0FA6721}">
      <dgm:prSet custT="1"/>
      <dgm:spPr/>
      <dgm:t>
        <a:bodyPr/>
        <a:lstStyle/>
        <a:p>
          <a:pPr rtl="0"/>
          <a:endParaRPr lang="en-US" sz="1050" dirty="0">
            <a:solidFill>
              <a:sysClr val="windowText" lastClr="000000"/>
            </a:solidFill>
            <a:latin typeface="EYInterstate" panose="02000503020000020004" pitchFamily="2" charset="0"/>
          </a:endParaRPr>
        </a:p>
      </dgm:t>
    </dgm:pt>
    <dgm:pt modelId="{B824D36D-D1A5-486A-9106-255463A94457}" type="parTrans" cxnId="{009632D8-D9A7-4B69-AE7F-EFD3B3EF5FDF}">
      <dgm:prSet/>
      <dgm:spPr/>
      <dgm:t>
        <a:bodyPr/>
        <a:lstStyle/>
        <a:p>
          <a:endParaRPr lang="en-US"/>
        </a:p>
      </dgm:t>
    </dgm:pt>
    <dgm:pt modelId="{F8AC12A0-FAE9-4E2A-A4E1-E7E79047F63A}" type="sibTrans" cxnId="{009632D8-D9A7-4B69-AE7F-EFD3B3EF5FDF}">
      <dgm:prSet/>
      <dgm:spPr/>
      <dgm:t>
        <a:bodyPr/>
        <a:lstStyle/>
        <a:p>
          <a:endParaRPr lang="en-US"/>
        </a:p>
      </dgm:t>
    </dgm:pt>
    <dgm:pt modelId="{05D24001-F721-44B5-8F08-0A59B5FA7B9E}">
      <dgm:prSet custT="1"/>
      <dgm:spPr/>
      <dgm:t>
        <a:bodyPr/>
        <a:lstStyle/>
        <a:p>
          <a:pPr rtl="0"/>
          <a:endParaRPr lang="en-US" sz="1050" dirty="0">
            <a:solidFill>
              <a:sysClr val="windowText" lastClr="000000"/>
            </a:solidFill>
            <a:latin typeface="EYInterstate" panose="02000503020000020004" pitchFamily="2" charset="0"/>
          </a:endParaRPr>
        </a:p>
      </dgm:t>
    </dgm:pt>
    <dgm:pt modelId="{FEEBF6E9-A040-47D7-8AAA-478BADD7BBD0}" type="parTrans" cxnId="{CD44E9A3-F04F-4626-BEE7-97553897C2F5}">
      <dgm:prSet/>
      <dgm:spPr/>
      <dgm:t>
        <a:bodyPr/>
        <a:lstStyle/>
        <a:p>
          <a:endParaRPr lang="en-US"/>
        </a:p>
      </dgm:t>
    </dgm:pt>
    <dgm:pt modelId="{1742F32B-8786-4DA3-8EF5-97BCD9F7FA34}" type="sibTrans" cxnId="{CD44E9A3-F04F-4626-BEE7-97553897C2F5}">
      <dgm:prSet/>
      <dgm:spPr/>
      <dgm:t>
        <a:bodyPr/>
        <a:lstStyle/>
        <a:p>
          <a:endParaRPr lang="en-US"/>
        </a:p>
      </dgm:t>
    </dgm:pt>
    <dgm:pt modelId="{AB731410-0AA8-468E-B035-96870E8E2BAC}">
      <dgm:prSet custT="1"/>
      <dgm:spPr/>
      <dgm:t>
        <a:bodyPr/>
        <a:lstStyle/>
        <a:p>
          <a:pPr rtl="0"/>
          <a:endParaRPr lang="en-US" sz="1050" dirty="0">
            <a:latin typeface="EYInterstate" panose="02000503020000020004" pitchFamily="2" charset="0"/>
          </a:endParaRPr>
        </a:p>
      </dgm:t>
    </dgm:pt>
    <dgm:pt modelId="{8DBC221C-402A-4E7C-92C0-8AE2C7052794}" type="parTrans" cxnId="{5B3D59E4-17C5-4C00-826E-8FFC5F4196E2}">
      <dgm:prSet/>
      <dgm:spPr/>
      <dgm:t>
        <a:bodyPr/>
        <a:lstStyle/>
        <a:p>
          <a:endParaRPr lang="en-US"/>
        </a:p>
      </dgm:t>
    </dgm:pt>
    <dgm:pt modelId="{C197DE17-3C2B-48AD-8E86-46F60D2C2F4B}" type="sibTrans" cxnId="{5B3D59E4-17C5-4C00-826E-8FFC5F4196E2}">
      <dgm:prSet/>
      <dgm:spPr/>
      <dgm:t>
        <a:bodyPr/>
        <a:lstStyle/>
        <a:p>
          <a:endParaRPr lang="en-US"/>
        </a:p>
      </dgm:t>
    </dgm:pt>
    <dgm:pt modelId="{323A90D0-4568-488B-A3BE-F7A2BC244971}">
      <dgm:prSet custT="1"/>
      <dgm:spPr/>
      <dgm:t>
        <a:bodyPr/>
        <a:lstStyle/>
        <a:p>
          <a:pPr rtl="0"/>
          <a:endParaRPr lang="en-US" sz="1050" dirty="0">
            <a:latin typeface="EYInterstate" panose="02000503020000020004" pitchFamily="2" charset="0"/>
          </a:endParaRPr>
        </a:p>
      </dgm:t>
    </dgm:pt>
    <dgm:pt modelId="{A49AD59A-B8AB-4BC9-B799-81099F0E74DB}" type="parTrans" cxnId="{7B22E887-7EA1-4406-8948-D79E35BC940C}">
      <dgm:prSet/>
      <dgm:spPr/>
      <dgm:t>
        <a:bodyPr/>
        <a:lstStyle/>
        <a:p>
          <a:endParaRPr lang="en-US"/>
        </a:p>
      </dgm:t>
    </dgm:pt>
    <dgm:pt modelId="{13E51EF9-A3A2-4E98-BBF9-2D22BE551637}" type="sibTrans" cxnId="{7B22E887-7EA1-4406-8948-D79E35BC940C}">
      <dgm:prSet/>
      <dgm:spPr/>
      <dgm:t>
        <a:bodyPr/>
        <a:lstStyle/>
        <a:p>
          <a:endParaRPr lang="en-US"/>
        </a:p>
      </dgm:t>
    </dgm:pt>
    <dgm:pt modelId="{857AA0E8-15B2-4467-BC17-BF7F0A7DBD2E}">
      <dgm:prSet custT="1"/>
      <dgm:spPr/>
      <dgm:t>
        <a:bodyPr/>
        <a:lstStyle/>
        <a:p>
          <a:pPr rtl="0"/>
          <a:endParaRPr lang="en-US" sz="1050" dirty="0">
            <a:latin typeface="EYInterstate" panose="02000503020000020004" pitchFamily="2" charset="0"/>
          </a:endParaRPr>
        </a:p>
      </dgm:t>
    </dgm:pt>
    <dgm:pt modelId="{736BB700-6C4F-4C38-B648-12D183043D3B}" type="parTrans" cxnId="{A85534A7-3AC3-483A-98D1-BBB285550FC7}">
      <dgm:prSet/>
      <dgm:spPr/>
      <dgm:t>
        <a:bodyPr/>
        <a:lstStyle/>
        <a:p>
          <a:endParaRPr lang="en-US"/>
        </a:p>
      </dgm:t>
    </dgm:pt>
    <dgm:pt modelId="{5D0EA2D8-EEF5-4563-A8BB-F8877E2F8684}" type="sibTrans" cxnId="{A85534A7-3AC3-483A-98D1-BBB285550FC7}">
      <dgm:prSet/>
      <dgm:spPr/>
      <dgm:t>
        <a:bodyPr/>
        <a:lstStyle/>
        <a:p>
          <a:endParaRPr lang="en-US"/>
        </a:p>
      </dgm:t>
    </dgm:pt>
    <dgm:pt modelId="{13ABC35F-41E6-482C-BD1C-07C87F1660B8}" type="pres">
      <dgm:prSet presAssocID="{D1475B14-18CB-484C-9436-6009F52562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6C4617-4595-465E-BF7B-B42A97EA98E4}" type="pres">
      <dgm:prSet presAssocID="{A06ABF3E-2CF7-4ADA-ADB0-AF55EA25B678}" presName="parentText" presStyleLbl="node1" presStyleIdx="0" presStyleCnt="2" custLinFactNeighborY="-171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BDCCC-7167-4A22-9E77-515BD67B5B8D}" type="pres">
      <dgm:prSet presAssocID="{A06ABF3E-2CF7-4ADA-ADB0-AF55EA25B678}" presName="childText" presStyleLbl="revTx" presStyleIdx="0" presStyleCnt="2" custLinFactNeighborY="-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A2A90-CF38-4A5E-8371-B48A29A4E086}" type="pres">
      <dgm:prSet presAssocID="{C766AC87-C48A-4CD1-827C-C92F8D609AF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29C57-FCEB-4EFF-9CBC-E863E89A44B8}" type="pres">
      <dgm:prSet presAssocID="{C766AC87-C48A-4CD1-827C-C92F8D609AF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5534A7-3AC3-483A-98D1-BBB285550FC7}" srcId="{C766AC87-C48A-4CD1-827C-C92F8D609AF8}" destId="{857AA0E8-15B2-4467-BC17-BF7F0A7DBD2E}" srcOrd="0" destOrd="0" parTransId="{736BB700-6C4F-4C38-B648-12D183043D3B}" sibTransId="{5D0EA2D8-EEF5-4563-A8BB-F8877E2F8684}"/>
    <dgm:cxn modelId="{CD44E9A3-F04F-4626-BEE7-97553897C2F5}" srcId="{A06ABF3E-2CF7-4ADA-ADB0-AF55EA25B678}" destId="{05D24001-F721-44B5-8F08-0A59B5FA7B9E}" srcOrd="4" destOrd="0" parTransId="{FEEBF6E9-A040-47D7-8AAA-478BADD7BBD0}" sibTransId="{1742F32B-8786-4DA3-8EF5-97BCD9F7FA34}"/>
    <dgm:cxn modelId="{EE6BDA46-259E-4D6E-8399-AFCAEC801BB2}" type="presOf" srcId="{6BBD8BEC-4DBA-473E-A96C-8BFA4E657CFC}" destId="{D9BBDCCC-7167-4A22-9E77-515BD67B5B8D}" srcOrd="0" destOrd="1" presId="urn:microsoft.com/office/officeart/2005/8/layout/vList2"/>
    <dgm:cxn modelId="{4CCAED98-A372-4ECE-96D5-0240B8BB8236}" type="presOf" srcId="{A06ABF3E-2CF7-4ADA-ADB0-AF55EA25B678}" destId="{AF6C4617-4595-465E-BF7B-B42A97EA98E4}" srcOrd="0" destOrd="0" presId="urn:microsoft.com/office/officeart/2005/8/layout/vList2"/>
    <dgm:cxn modelId="{F62FA866-8E55-49BE-97F8-D853534D68D8}" type="presOf" srcId="{F004DE4C-7E60-4A92-9BE1-9EDCA0FA6721}" destId="{D9BBDCCC-7167-4A22-9E77-515BD67B5B8D}" srcOrd="0" destOrd="2" presId="urn:microsoft.com/office/officeart/2005/8/layout/vList2"/>
    <dgm:cxn modelId="{0E8079EC-C332-4143-A854-53FB7A682564}" type="presOf" srcId="{C766AC87-C48A-4CD1-827C-C92F8D609AF8}" destId="{B8BA2A90-CF38-4A5E-8371-B48A29A4E086}" srcOrd="0" destOrd="0" presId="urn:microsoft.com/office/officeart/2005/8/layout/vList2"/>
    <dgm:cxn modelId="{DCE41884-3768-47AB-AF77-6D76F7F880EA}" srcId="{D1475B14-18CB-484C-9436-6009F52562A1}" destId="{C766AC87-C48A-4CD1-827C-C92F8D609AF8}" srcOrd="1" destOrd="0" parTransId="{FF4467F4-484E-41BF-BE13-C753CF10318F}" sibTransId="{B246375B-491A-446A-A7F7-72A4A3D88F99}"/>
    <dgm:cxn modelId="{FEB496F8-E0D9-4D98-BA62-227F90BEF315}" srcId="{A06ABF3E-2CF7-4ADA-ADB0-AF55EA25B678}" destId="{B5690AA6-8DCA-4B83-A91B-87E16DEFCF29}" srcOrd="3" destOrd="0" parTransId="{08662492-ACB5-475D-8747-2F56F864CBB4}" sibTransId="{90B19CDF-31A3-4DE0-82D6-4AB8F0FA78E4}"/>
    <dgm:cxn modelId="{D18608DA-4068-4683-9B17-59FFB27D0096}" type="presOf" srcId="{5833AF3C-9AD6-47F1-8397-77FF928AEBB5}" destId="{D9BBDCCC-7167-4A22-9E77-515BD67B5B8D}" srcOrd="0" destOrd="5" presId="urn:microsoft.com/office/officeart/2005/8/layout/vList2"/>
    <dgm:cxn modelId="{68CE979D-44D5-4B72-B3C4-1C0422EF65EF}" srcId="{D1475B14-18CB-484C-9436-6009F52562A1}" destId="{A06ABF3E-2CF7-4ADA-ADB0-AF55EA25B678}" srcOrd="0" destOrd="0" parTransId="{A7F2C0BC-4DA2-4121-89C2-6B55EB05462A}" sibTransId="{69DD7601-D13C-4665-8BBC-0079AF26B29F}"/>
    <dgm:cxn modelId="{24B73E57-98D6-49EA-9DB8-CE5A331E5D08}" type="presOf" srcId="{323A90D0-4568-488B-A3BE-F7A2BC244971}" destId="{D9BBDCCC-7167-4A22-9E77-515BD67B5B8D}" srcOrd="0" destOrd="0" presId="urn:microsoft.com/office/officeart/2005/8/layout/vList2"/>
    <dgm:cxn modelId="{76A70A91-FC48-49C1-9EB2-ABB3E3C3B1CA}" type="presOf" srcId="{B5690AA6-8DCA-4B83-A91B-87E16DEFCF29}" destId="{D9BBDCCC-7167-4A22-9E77-515BD67B5B8D}" srcOrd="0" destOrd="3" presId="urn:microsoft.com/office/officeart/2005/8/layout/vList2"/>
    <dgm:cxn modelId="{9B1B506E-3200-4A41-9DFF-BB147EAA32DE}" type="presOf" srcId="{D1475B14-18CB-484C-9436-6009F52562A1}" destId="{13ABC35F-41E6-482C-BD1C-07C87F1660B8}" srcOrd="0" destOrd="0" presId="urn:microsoft.com/office/officeart/2005/8/layout/vList2"/>
    <dgm:cxn modelId="{ECF51E57-73B5-4320-B8AC-9A619C1FFB00}" type="presOf" srcId="{51042B1E-BD7B-4346-A957-8F468CF8B073}" destId="{95129C57-FCEB-4EFF-9CBC-E863E89A44B8}" srcOrd="0" destOrd="3" presId="urn:microsoft.com/office/officeart/2005/8/layout/vList2"/>
    <dgm:cxn modelId="{474B8177-D9C4-452C-A6C9-486F8E8A385A}" srcId="{C766AC87-C48A-4CD1-827C-C92F8D609AF8}" destId="{7B8A83BF-0A46-47C4-9104-E09AAB31E52B}" srcOrd="1" destOrd="0" parTransId="{75B0219D-F3C0-4FE1-9938-7B035AF2C87E}" sibTransId="{C3F7A626-8B72-4243-BD7F-E6104F5CB27C}"/>
    <dgm:cxn modelId="{0C2A1728-3D12-4130-B5A5-6B0ED1367966}" srcId="{A06ABF3E-2CF7-4ADA-ADB0-AF55EA25B678}" destId="{5833AF3C-9AD6-47F1-8397-77FF928AEBB5}" srcOrd="5" destOrd="0" parTransId="{204FD350-70A1-4BCE-844B-5CE372FB78CD}" sibTransId="{F4927B0E-DCDF-4A38-8216-F481E3E9A99E}"/>
    <dgm:cxn modelId="{F593DEA6-F8BB-4D46-A808-1F4A178CD0D6}" srcId="{A06ABF3E-2CF7-4ADA-ADB0-AF55EA25B678}" destId="{6BBD8BEC-4DBA-473E-A96C-8BFA4E657CFC}" srcOrd="1" destOrd="0" parTransId="{E800F855-BB22-4BB4-A305-5BFCBBC0BA6F}" sibTransId="{FCA22F82-9B22-4A4B-9C0D-2D5E1D396886}"/>
    <dgm:cxn modelId="{7B22E887-7EA1-4406-8948-D79E35BC940C}" srcId="{A06ABF3E-2CF7-4ADA-ADB0-AF55EA25B678}" destId="{323A90D0-4568-488B-A3BE-F7A2BC244971}" srcOrd="0" destOrd="0" parTransId="{A49AD59A-B8AB-4BC9-B799-81099F0E74DB}" sibTransId="{13E51EF9-A3A2-4E98-BBF9-2D22BE551637}"/>
    <dgm:cxn modelId="{009632D8-D9A7-4B69-AE7F-EFD3B3EF5FDF}" srcId="{A06ABF3E-2CF7-4ADA-ADB0-AF55EA25B678}" destId="{F004DE4C-7E60-4A92-9BE1-9EDCA0FA6721}" srcOrd="2" destOrd="0" parTransId="{B824D36D-D1A5-486A-9106-255463A94457}" sibTransId="{F8AC12A0-FAE9-4E2A-A4E1-E7E79047F63A}"/>
    <dgm:cxn modelId="{BBA03EEB-7347-4BB8-9A49-730243999B5A}" type="presOf" srcId="{05D24001-F721-44B5-8F08-0A59B5FA7B9E}" destId="{D9BBDCCC-7167-4A22-9E77-515BD67B5B8D}" srcOrd="0" destOrd="4" presId="urn:microsoft.com/office/officeart/2005/8/layout/vList2"/>
    <dgm:cxn modelId="{B5C5DE10-3D38-4E81-9056-DED4B8E2D3F1}" type="presOf" srcId="{AB731410-0AA8-468E-B035-96870E8E2BAC}" destId="{95129C57-FCEB-4EFF-9CBC-E863E89A44B8}" srcOrd="0" destOrd="2" presId="urn:microsoft.com/office/officeart/2005/8/layout/vList2"/>
    <dgm:cxn modelId="{4302A115-3655-4B15-A941-F94961D5D433}" type="presOf" srcId="{857AA0E8-15B2-4467-BC17-BF7F0A7DBD2E}" destId="{95129C57-FCEB-4EFF-9CBC-E863E89A44B8}" srcOrd="0" destOrd="0" presId="urn:microsoft.com/office/officeart/2005/8/layout/vList2"/>
    <dgm:cxn modelId="{99D255C7-36FE-47AB-8DC7-D902459E0A77}" srcId="{C766AC87-C48A-4CD1-827C-C92F8D609AF8}" destId="{51042B1E-BD7B-4346-A957-8F468CF8B073}" srcOrd="3" destOrd="0" parTransId="{C4F15E8C-52DC-4517-AE99-C09DD449E5CF}" sibTransId="{EA6AB465-B90D-40E7-A120-9CED53AB88DC}"/>
    <dgm:cxn modelId="{262E6A6F-E02E-4C36-B163-C38D9C2E14C8}" type="presOf" srcId="{7B8A83BF-0A46-47C4-9104-E09AAB31E52B}" destId="{95129C57-FCEB-4EFF-9CBC-E863E89A44B8}" srcOrd="0" destOrd="1" presId="urn:microsoft.com/office/officeart/2005/8/layout/vList2"/>
    <dgm:cxn modelId="{5B3D59E4-17C5-4C00-826E-8FFC5F4196E2}" srcId="{C766AC87-C48A-4CD1-827C-C92F8D609AF8}" destId="{AB731410-0AA8-468E-B035-96870E8E2BAC}" srcOrd="2" destOrd="0" parTransId="{8DBC221C-402A-4E7C-92C0-8AE2C7052794}" sibTransId="{C197DE17-3C2B-48AD-8E86-46F60D2C2F4B}"/>
    <dgm:cxn modelId="{811A77ED-1B26-4C27-9AA2-BBE250135883}" type="presParOf" srcId="{13ABC35F-41E6-482C-BD1C-07C87F1660B8}" destId="{AF6C4617-4595-465E-BF7B-B42A97EA98E4}" srcOrd="0" destOrd="0" presId="urn:microsoft.com/office/officeart/2005/8/layout/vList2"/>
    <dgm:cxn modelId="{F614D0B6-CC18-4DFB-92F9-88C1265645BA}" type="presParOf" srcId="{13ABC35F-41E6-482C-BD1C-07C87F1660B8}" destId="{D9BBDCCC-7167-4A22-9E77-515BD67B5B8D}" srcOrd="1" destOrd="0" presId="urn:microsoft.com/office/officeart/2005/8/layout/vList2"/>
    <dgm:cxn modelId="{6FCDF201-BD13-4F4E-B544-057EB9892B56}" type="presParOf" srcId="{13ABC35F-41E6-482C-BD1C-07C87F1660B8}" destId="{B8BA2A90-CF38-4A5E-8371-B48A29A4E086}" srcOrd="2" destOrd="0" presId="urn:microsoft.com/office/officeart/2005/8/layout/vList2"/>
    <dgm:cxn modelId="{71C16252-1ACB-4AB5-B428-2DD432E47FB7}" type="presParOf" srcId="{13ABC35F-41E6-482C-BD1C-07C87F1660B8}" destId="{95129C57-FCEB-4EFF-9CBC-E863E89A44B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A462F1-349D-43B9-9F8F-216FEC9F0EB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0109D4-1787-4306-9D12-DCB0F953338F}">
      <dgm:prSet custT="1"/>
      <dgm:spPr/>
      <dgm:t>
        <a:bodyPr/>
        <a:lstStyle/>
        <a:p>
          <a:pPr rtl="0"/>
          <a:r>
            <a:rPr lang="en-US" sz="2300" b="1" dirty="0" smtClean="0">
              <a:latin typeface="EYInterstate" panose="02000503020000020004" pitchFamily="2" charset="0"/>
            </a:rPr>
            <a:t>There is No specific definition of expression “Services” in the FE Act or PST Ordinances or ST Act ?</a:t>
          </a:r>
          <a:endParaRPr lang="en-US" sz="2300" dirty="0">
            <a:latin typeface="EYInterstate" panose="02000503020000020004" pitchFamily="2" charset="0"/>
          </a:endParaRPr>
        </a:p>
      </dgm:t>
    </dgm:pt>
    <dgm:pt modelId="{8A27DB27-6F35-4EE3-8279-0EA3907042D6}" type="parTrans" cxnId="{5D3A189D-C533-49CD-89F0-B8B533A9ABB6}">
      <dgm:prSet/>
      <dgm:spPr/>
      <dgm:t>
        <a:bodyPr/>
        <a:lstStyle/>
        <a:p>
          <a:endParaRPr lang="en-US"/>
        </a:p>
      </dgm:t>
    </dgm:pt>
    <dgm:pt modelId="{D69294C0-34D5-4DCB-9CC8-494779041EC6}" type="sibTrans" cxnId="{5D3A189D-C533-49CD-89F0-B8B533A9ABB6}">
      <dgm:prSet/>
      <dgm:spPr/>
      <dgm:t>
        <a:bodyPr/>
        <a:lstStyle/>
        <a:p>
          <a:endParaRPr lang="en-US"/>
        </a:p>
      </dgm:t>
    </dgm:pt>
    <dgm:pt modelId="{C19A6043-FF36-4BF5-88CE-40C0F7123BE9}" type="pres">
      <dgm:prSet presAssocID="{75A462F1-349D-43B9-9F8F-216FEC9F0E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D5B080-51E1-4F41-92E5-9347B168BE72}" type="pres">
      <dgm:prSet presAssocID="{F20109D4-1787-4306-9D12-DCB0F953338F}" presName="parentText" presStyleLbl="node1" presStyleIdx="0" presStyleCnt="1" custScaleY="782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3A189D-C533-49CD-89F0-B8B533A9ABB6}" srcId="{75A462F1-349D-43B9-9F8F-216FEC9F0EBA}" destId="{F20109D4-1787-4306-9D12-DCB0F953338F}" srcOrd="0" destOrd="0" parTransId="{8A27DB27-6F35-4EE3-8279-0EA3907042D6}" sibTransId="{D69294C0-34D5-4DCB-9CC8-494779041EC6}"/>
    <dgm:cxn modelId="{EB08992B-E281-40B2-9E6A-4E66042D57FF}" type="presOf" srcId="{F20109D4-1787-4306-9D12-DCB0F953338F}" destId="{84D5B080-51E1-4F41-92E5-9347B168BE72}" srcOrd="0" destOrd="0" presId="urn:microsoft.com/office/officeart/2005/8/layout/vList2"/>
    <dgm:cxn modelId="{A371D5BF-E7B8-425A-BDE1-754FE316C65D}" type="presOf" srcId="{75A462F1-349D-43B9-9F8F-216FEC9F0EBA}" destId="{C19A6043-FF36-4BF5-88CE-40C0F7123BE9}" srcOrd="0" destOrd="0" presId="urn:microsoft.com/office/officeart/2005/8/layout/vList2"/>
    <dgm:cxn modelId="{0C8BD489-0E84-4E33-897F-11300A1E24C1}" type="presParOf" srcId="{C19A6043-FF36-4BF5-88CE-40C0F7123BE9}" destId="{84D5B080-51E1-4F41-92E5-9347B168BE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33FAAD-8420-4F10-ADF6-282E62B7A44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25E401-884A-42FA-965A-7F8097FD24D5}">
      <dgm:prSet custT="1"/>
      <dgm:spPr/>
      <dgm:t>
        <a:bodyPr/>
        <a:lstStyle/>
        <a:p>
          <a:pPr rtl="0"/>
          <a:r>
            <a:rPr kumimoji="0" lang="en-US" sz="2300" b="1" i="0" u="none" strike="noStrike" cap="none" spc="0" normalizeH="0" baseline="0" noProof="0" dirty="0" smtClean="0">
              <a:ln/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rPr>
            <a:t>Sales Tax Mode</a:t>
          </a:r>
          <a:endParaRPr lang="en-US" sz="2300" u="none" dirty="0">
            <a:latin typeface="EYInterstate" panose="02000503020000020004" pitchFamily="2" charset="0"/>
          </a:endParaRPr>
        </a:p>
      </dgm:t>
    </dgm:pt>
    <dgm:pt modelId="{F8B66825-FBAC-45AF-8199-70D9BD5C4BF4}" type="parTrans" cxnId="{E0363A68-ACAC-4DBB-93A2-49832FDA63E7}">
      <dgm:prSet/>
      <dgm:spPr/>
      <dgm:t>
        <a:bodyPr/>
        <a:lstStyle/>
        <a:p>
          <a:endParaRPr lang="en-US"/>
        </a:p>
      </dgm:t>
    </dgm:pt>
    <dgm:pt modelId="{1CBEF61A-3C01-4BF2-91A0-F77FFF3FEC0A}" type="sibTrans" cxnId="{E0363A68-ACAC-4DBB-93A2-49832FDA63E7}">
      <dgm:prSet/>
      <dgm:spPr/>
      <dgm:t>
        <a:bodyPr/>
        <a:lstStyle/>
        <a:p>
          <a:endParaRPr lang="en-US"/>
        </a:p>
      </dgm:t>
    </dgm:pt>
    <dgm:pt modelId="{D33662F7-2A17-44F1-BD46-94A13F760D11}">
      <dgm:prSet custT="1"/>
      <dgm:spPr/>
      <dgm:t>
        <a:bodyPr/>
        <a:lstStyle/>
        <a:p>
          <a:pPr rtl="0"/>
          <a:r>
            <a:rPr lang="en-US" sz="1900" b="0" i="0" baseline="0" dirty="0" smtClean="0">
              <a:latin typeface="EYInterstate" panose="02000503020000020004" pitchFamily="2" charset="0"/>
            </a:rPr>
            <a:t>The </a:t>
          </a:r>
          <a:r>
            <a:rPr lang="en-US" sz="1900" b="1" i="0" baseline="0" dirty="0" smtClean="0">
              <a:latin typeface="EYInterstate" panose="02000503020000020004" pitchFamily="2" charset="0"/>
            </a:rPr>
            <a:t>FE</a:t>
          </a:r>
          <a:r>
            <a:rPr lang="en-US" sz="1900" b="1" i="0" dirty="0" smtClean="0">
              <a:latin typeface="EYInterstate" panose="02000503020000020004" pitchFamily="2" charset="0"/>
            </a:rPr>
            <a:t> Act and </a:t>
          </a:r>
          <a:r>
            <a:rPr lang="en-US" sz="1900" b="1" i="0" baseline="0" dirty="0" smtClean="0">
              <a:latin typeface="EYInterstate" panose="02000503020000020004" pitchFamily="2" charset="0"/>
            </a:rPr>
            <a:t>PST Ordinances provide</a:t>
          </a:r>
          <a:r>
            <a:rPr lang="en-US" sz="1900" b="0" i="0" baseline="0" dirty="0" smtClean="0">
              <a:latin typeface="EYInterstate" panose="02000503020000020004" pitchFamily="2" charset="0"/>
            </a:rPr>
            <a:t> that </a:t>
          </a:r>
          <a:r>
            <a:rPr lang="en-US" sz="1900" b="1" i="0" baseline="0" dirty="0" smtClean="0">
              <a:latin typeface="EYInterstate" panose="02000503020000020004" pitchFamily="2" charset="0"/>
            </a:rPr>
            <a:t>sales tax/FED shall be charged</a:t>
          </a:r>
          <a:r>
            <a:rPr lang="en-US" sz="1900" b="0" i="0" baseline="0" dirty="0" smtClean="0">
              <a:latin typeface="EYInterstate" panose="02000503020000020004" pitchFamily="2" charset="0"/>
            </a:rPr>
            <a:t> and levied on the specified services in the same manner and at the same time, </a:t>
          </a:r>
          <a:r>
            <a:rPr lang="en-US" sz="1900" b="1" i="0" baseline="0" dirty="0" smtClean="0">
              <a:latin typeface="EYInterstate" panose="02000503020000020004" pitchFamily="2" charset="0"/>
            </a:rPr>
            <a:t>as if it were a sales tax chargeable under the ST Act</a:t>
          </a:r>
          <a:r>
            <a:rPr lang="en-US" sz="1900" b="0" i="0" baseline="0" dirty="0" smtClean="0">
              <a:latin typeface="EYInterstate" panose="02000503020000020004" pitchFamily="2" charset="0"/>
            </a:rPr>
            <a:t>.</a:t>
          </a:r>
          <a:endParaRPr lang="en-US" sz="1900" dirty="0">
            <a:latin typeface="EYInterstate" panose="02000503020000020004" pitchFamily="2" charset="0"/>
          </a:endParaRPr>
        </a:p>
      </dgm:t>
    </dgm:pt>
    <dgm:pt modelId="{9C06C760-5BB0-4FB0-B6FA-C32161175B9A}" type="parTrans" cxnId="{70A34E92-5D3A-4F49-A890-DBD77B8E2760}">
      <dgm:prSet/>
      <dgm:spPr/>
      <dgm:t>
        <a:bodyPr/>
        <a:lstStyle/>
        <a:p>
          <a:endParaRPr lang="en-US"/>
        </a:p>
      </dgm:t>
    </dgm:pt>
    <dgm:pt modelId="{827139DD-B8A0-42BB-A34F-F5B3F6160B3D}" type="sibTrans" cxnId="{70A34E92-5D3A-4F49-A890-DBD77B8E2760}">
      <dgm:prSet/>
      <dgm:spPr/>
      <dgm:t>
        <a:bodyPr/>
        <a:lstStyle/>
        <a:p>
          <a:endParaRPr lang="en-US"/>
        </a:p>
      </dgm:t>
    </dgm:pt>
    <dgm:pt modelId="{8AEB40E6-0C21-4CA9-865F-3E09C3C7FFF6}">
      <dgm:prSet custT="1"/>
      <dgm:spPr/>
      <dgm:t>
        <a:bodyPr/>
        <a:lstStyle/>
        <a:p>
          <a:pPr rtl="0"/>
          <a:r>
            <a:rPr lang="en-US" sz="1900" b="1" i="0" baseline="0" dirty="0" smtClean="0">
              <a:latin typeface="EYInterstate" panose="02000503020000020004" pitchFamily="2" charset="0"/>
            </a:rPr>
            <a:t>All the provisions of the ST Act and rules</a:t>
          </a:r>
          <a:r>
            <a:rPr lang="en-US" sz="1900" b="0" i="0" baseline="0" dirty="0" smtClean="0">
              <a:latin typeface="EYInterstate" panose="02000503020000020004" pitchFamily="2" charset="0"/>
            </a:rPr>
            <a:t> made and notifications, orders and instructions issued thereunder </a:t>
          </a:r>
          <a:r>
            <a:rPr lang="en-US" sz="1900" b="1" i="0" baseline="0" dirty="0" smtClean="0">
              <a:latin typeface="EYInterstate" panose="02000503020000020004" pitchFamily="2" charset="0"/>
            </a:rPr>
            <a:t>shall, mutatis mutandis, apply</a:t>
          </a:r>
          <a:r>
            <a:rPr lang="en-US" sz="1900" b="0" i="0" baseline="0" dirty="0" smtClean="0">
              <a:latin typeface="EYInterstate" panose="02000503020000020004" pitchFamily="2" charset="0"/>
            </a:rPr>
            <a:t> to the collection and payment of tax/duty under the PST Ordinances or the FE Act.</a:t>
          </a:r>
          <a:endParaRPr lang="en-US" sz="800" dirty="0">
            <a:latin typeface="EYInterstate" panose="02000503020000020004" pitchFamily="2" charset="0"/>
          </a:endParaRPr>
        </a:p>
      </dgm:t>
    </dgm:pt>
    <dgm:pt modelId="{A12C8DFA-DC02-46B4-A21A-8C0942F66B8E}" type="sibTrans" cxnId="{B6CE5DB6-86C3-46F4-A264-8B364E0160BA}">
      <dgm:prSet/>
      <dgm:spPr/>
      <dgm:t>
        <a:bodyPr/>
        <a:lstStyle/>
        <a:p>
          <a:endParaRPr lang="en-US"/>
        </a:p>
      </dgm:t>
    </dgm:pt>
    <dgm:pt modelId="{F0680739-AA65-42D6-AE59-886119A56765}" type="parTrans" cxnId="{B6CE5DB6-86C3-46F4-A264-8B364E0160BA}">
      <dgm:prSet/>
      <dgm:spPr/>
      <dgm:t>
        <a:bodyPr/>
        <a:lstStyle/>
        <a:p>
          <a:endParaRPr lang="en-US"/>
        </a:p>
      </dgm:t>
    </dgm:pt>
    <dgm:pt modelId="{3D865905-C204-453A-9615-A5D4FEF9A32B}" type="pres">
      <dgm:prSet presAssocID="{3633FAAD-8420-4F10-ADF6-282E62B7A4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5BE999-7F9E-45A1-A2DA-DA9E4AB7FB84}" type="pres">
      <dgm:prSet presAssocID="{EE25E401-884A-42FA-965A-7F8097FD24D5}" presName="parentText" presStyleLbl="node1" presStyleIdx="0" presStyleCnt="3" custScaleY="60179" custLinFactNeighborY="104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2FACA-BB7C-499A-BB31-23D1EB8D1692}" type="pres">
      <dgm:prSet presAssocID="{1CBEF61A-3C01-4BF2-91A0-F77FFF3FEC0A}" presName="spacer" presStyleCnt="0"/>
      <dgm:spPr/>
      <dgm:t>
        <a:bodyPr/>
        <a:lstStyle/>
        <a:p>
          <a:endParaRPr lang="en-US"/>
        </a:p>
      </dgm:t>
    </dgm:pt>
    <dgm:pt modelId="{5E390D69-17D6-407F-B56A-B5CBCE8E8625}" type="pres">
      <dgm:prSet presAssocID="{D33662F7-2A17-44F1-BD46-94A13F760D1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C7397-0317-4227-8A46-A1A086CEE929}" type="pres">
      <dgm:prSet presAssocID="{827139DD-B8A0-42BB-A34F-F5B3F6160B3D}" presName="spacer" presStyleCnt="0"/>
      <dgm:spPr/>
      <dgm:t>
        <a:bodyPr/>
        <a:lstStyle/>
        <a:p>
          <a:endParaRPr lang="en-US"/>
        </a:p>
      </dgm:t>
    </dgm:pt>
    <dgm:pt modelId="{09C66588-36AA-4F03-B3E0-74FCC720C071}" type="pres">
      <dgm:prSet presAssocID="{8AEB40E6-0C21-4CA9-865F-3E09C3C7FFF6}" presName="parentText" presStyleLbl="node1" presStyleIdx="2" presStyleCnt="3" custScaleY="1004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CE5DB6-86C3-46F4-A264-8B364E0160BA}" srcId="{3633FAAD-8420-4F10-ADF6-282E62B7A442}" destId="{8AEB40E6-0C21-4CA9-865F-3E09C3C7FFF6}" srcOrd="2" destOrd="0" parTransId="{F0680739-AA65-42D6-AE59-886119A56765}" sibTransId="{A12C8DFA-DC02-46B4-A21A-8C0942F66B8E}"/>
    <dgm:cxn modelId="{70A34E92-5D3A-4F49-A890-DBD77B8E2760}" srcId="{3633FAAD-8420-4F10-ADF6-282E62B7A442}" destId="{D33662F7-2A17-44F1-BD46-94A13F760D11}" srcOrd="1" destOrd="0" parTransId="{9C06C760-5BB0-4FB0-B6FA-C32161175B9A}" sibTransId="{827139DD-B8A0-42BB-A34F-F5B3F6160B3D}"/>
    <dgm:cxn modelId="{E0D0765D-A530-4E1A-B9C0-3B7F21FC0EE8}" type="presOf" srcId="{3633FAAD-8420-4F10-ADF6-282E62B7A442}" destId="{3D865905-C204-453A-9615-A5D4FEF9A32B}" srcOrd="0" destOrd="0" presId="urn:microsoft.com/office/officeart/2005/8/layout/vList2"/>
    <dgm:cxn modelId="{E0363A68-ACAC-4DBB-93A2-49832FDA63E7}" srcId="{3633FAAD-8420-4F10-ADF6-282E62B7A442}" destId="{EE25E401-884A-42FA-965A-7F8097FD24D5}" srcOrd="0" destOrd="0" parTransId="{F8B66825-FBAC-45AF-8199-70D9BD5C4BF4}" sibTransId="{1CBEF61A-3C01-4BF2-91A0-F77FFF3FEC0A}"/>
    <dgm:cxn modelId="{7359A358-C9B0-42DD-8983-7102ABD24125}" type="presOf" srcId="{D33662F7-2A17-44F1-BD46-94A13F760D11}" destId="{5E390D69-17D6-407F-B56A-B5CBCE8E8625}" srcOrd="0" destOrd="0" presId="urn:microsoft.com/office/officeart/2005/8/layout/vList2"/>
    <dgm:cxn modelId="{09DE306C-BC7A-4728-96CC-4879BED551AE}" type="presOf" srcId="{EE25E401-884A-42FA-965A-7F8097FD24D5}" destId="{ED5BE999-7F9E-45A1-A2DA-DA9E4AB7FB84}" srcOrd="0" destOrd="0" presId="urn:microsoft.com/office/officeart/2005/8/layout/vList2"/>
    <dgm:cxn modelId="{D0AB38DA-1FFD-4870-92C8-A27E1DB896D2}" type="presOf" srcId="{8AEB40E6-0C21-4CA9-865F-3E09C3C7FFF6}" destId="{09C66588-36AA-4F03-B3E0-74FCC720C071}" srcOrd="0" destOrd="0" presId="urn:microsoft.com/office/officeart/2005/8/layout/vList2"/>
    <dgm:cxn modelId="{D6BD17FC-9D56-461C-A5EC-BB76EBA9F828}" type="presParOf" srcId="{3D865905-C204-453A-9615-A5D4FEF9A32B}" destId="{ED5BE999-7F9E-45A1-A2DA-DA9E4AB7FB84}" srcOrd="0" destOrd="0" presId="urn:microsoft.com/office/officeart/2005/8/layout/vList2"/>
    <dgm:cxn modelId="{05C04CE4-0D87-4091-A7D6-E6B43CC0F205}" type="presParOf" srcId="{3D865905-C204-453A-9615-A5D4FEF9A32B}" destId="{DDB2FACA-BB7C-499A-BB31-23D1EB8D1692}" srcOrd="1" destOrd="0" presId="urn:microsoft.com/office/officeart/2005/8/layout/vList2"/>
    <dgm:cxn modelId="{627E63B8-8A51-4911-836F-045A5B1BD2EC}" type="presParOf" srcId="{3D865905-C204-453A-9615-A5D4FEF9A32B}" destId="{5E390D69-17D6-407F-B56A-B5CBCE8E8625}" srcOrd="2" destOrd="0" presId="urn:microsoft.com/office/officeart/2005/8/layout/vList2"/>
    <dgm:cxn modelId="{6CD3382A-E21B-41D4-8615-E8771ED2BA39}" type="presParOf" srcId="{3D865905-C204-453A-9615-A5D4FEF9A32B}" destId="{C5CC7397-0317-4227-8A46-A1A086CEE929}" srcOrd="3" destOrd="0" presId="urn:microsoft.com/office/officeart/2005/8/layout/vList2"/>
    <dgm:cxn modelId="{38F28B83-C38A-429C-99AF-91B90645917A}" type="presParOf" srcId="{3D865905-C204-453A-9615-A5D4FEF9A32B}" destId="{09C66588-36AA-4F03-B3E0-74FCC720C07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54303A-C42E-4345-90E2-CC7B3C21C7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8F3999-99C2-4522-B3BC-EBD1BA4CCBF9}">
      <dgm:prSet custT="1"/>
      <dgm:spPr/>
      <dgm:t>
        <a:bodyPr/>
        <a:lstStyle/>
        <a:p>
          <a:pPr rtl="0"/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Section 3(1) of the Sindh, Punjab and 19(1) of KPK Acts</a:t>
          </a:r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provides that </a:t>
          </a: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a S</a:t>
          </a:r>
          <a:r>
            <a:rPr lang="en-US" sz="2000" b="1" u="none" dirty="0">
              <a:solidFill>
                <a:sysClr val="windowText" lastClr="000000"/>
              </a:solidFill>
              <a:latin typeface="EYInterstate" panose="02000503020000020004" pitchFamily="2" charset="0"/>
            </a:rPr>
            <a:t>ervice</a:t>
          </a:r>
          <a:r>
            <a:rPr lang="en-US" sz="2000" b="1" dirty="0">
              <a:solidFill>
                <a:sysClr val="windowText" lastClr="000000"/>
              </a:solidFill>
              <a:latin typeface="EYInterstate" panose="02000503020000020004" pitchFamily="2" charset="0"/>
            </a:rPr>
            <a:t> is a taxable service, if</a:t>
          </a:r>
          <a:r>
            <a: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</a:t>
          </a:r>
        </a:p>
      </dgm:t>
    </dgm:pt>
    <dgm:pt modelId="{A6C14D85-5AE4-479E-B343-106B7327049A}" type="parTrans" cxnId="{35B470AD-9622-4B9A-B712-804A24AE59EA}">
      <dgm:prSet/>
      <dgm:spPr/>
      <dgm:t>
        <a:bodyPr/>
        <a:lstStyle/>
        <a:p>
          <a:endParaRPr lang="en-US"/>
        </a:p>
      </dgm:t>
    </dgm:pt>
    <dgm:pt modelId="{609C2FBC-682A-448C-88BA-37831306249F}" type="sibTrans" cxnId="{35B470AD-9622-4B9A-B712-804A24AE59EA}">
      <dgm:prSet/>
      <dgm:spPr/>
      <dgm:t>
        <a:bodyPr/>
        <a:lstStyle/>
        <a:p>
          <a:endParaRPr lang="en-US"/>
        </a:p>
      </dgm:t>
    </dgm:pt>
    <dgm:pt modelId="{748BA04C-9900-4F1F-BD01-747B001322D6}">
      <dgm:prSet custT="1"/>
      <dgm:spPr/>
      <dgm:t>
        <a:bodyPr/>
        <a:lstStyle/>
        <a:p>
          <a:pPr marL="0" rtl="0">
            <a:lnSpc>
              <a:spcPct val="150000"/>
            </a:lnSpc>
            <a:spcBef>
              <a:spcPts val="800"/>
            </a:spcBef>
            <a:spcAft>
              <a:spcPts val="800"/>
            </a:spcAft>
          </a:pPr>
          <a:r>
            <a:rPr lang="en-US" sz="2000" b="1" u="sng" kern="1200" dirty="0">
              <a:latin typeface="EYInterstate" panose="02000503020000020004" pitchFamily="2" charset="0"/>
            </a:rPr>
            <a:t>Service</a:t>
          </a:r>
          <a:r>
            <a:rPr lang="en-US" sz="2000" kern="1200" dirty="0">
              <a:latin typeface="EYInterstate" panose="02000503020000020004" pitchFamily="2" charset="0"/>
            </a:rPr>
            <a:t> listed in the Second Schedule to the Act, </a:t>
          </a:r>
        </a:p>
      </dgm:t>
    </dgm:pt>
    <dgm:pt modelId="{6F586DA0-37A4-4A8A-ACEA-7693C3030937}" type="parTrans" cxnId="{A9FA340F-444D-47BE-8EBF-DC634E3F2ABA}">
      <dgm:prSet/>
      <dgm:spPr/>
      <dgm:t>
        <a:bodyPr/>
        <a:lstStyle/>
        <a:p>
          <a:endParaRPr lang="en-US"/>
        </a:p>
      </dgm:t>
    </dgm:pt>
    <dgm:pt modelId="{4B5991D9-1F47-44BC-ADF7-7F0CC22E9380}" type="sibTrans" cxnId="{A9FA340F-444D-47BE-8EBF-DC634E3F2ABA}">
      <dgm:prSet/>
      <dgm:spPr/>
      <dgm:t>
        <a:bodyPr/>
        <a:lstStyle/>
        <a:p>
          <a:endParaRPr lang="en-US"/>
        </a:p>
      </dgm:t>
    </dgm:pt>
    <dgm:pt modelId="{FB278369-7823-4CCA-B5DF-F8D007AE18DA}">
      <dgm:prSet custT="1"/>
      <dgm:spPr/>
      <dgm:t>
        <a:bodyPr/>
        <a:lstStyle/>
        <a:p>
          <a:pPr marL="0" rtl="0">
            <a:lnSpc>
              <a:spcPct val="150000"/>
            </a:lnSpc>
            <a:spcBef>
              <a:spcPts val="800"/>
            </a:spcBef>
            <a:spcAft>
              <a:spcPts val="800"/>
            </a:spcAft>
          </a:pPr>
          <a:r>
            <a:rPr lang="en-US" sz="2000" b="1" u="sng" kern="1200" dirty="0">
              <a:latin typeface="EYInterstate" panose="02000503020000020004" pitchFamily="2" charset="0"/>
            </a:rPr>
            <a:t>Provided</a:t>
          </a:r>
          <a:r>
            <a:rPr lang="en-US" sz="2000" kern="1200" dirty="0">
              <a:latin typeface="EYInterstate" panose="02000503020000020004" pitchFamily="2" charset="0"/>
            </a:rPr>
            <a:t> by a </a:t>
          </a:r>
          <a:r>
            <a:rPr lang="en-US" sz="2000" u="sng" kern="1200" dirty="0">
              <a:solidFill>
                <a:schemeClr val="accent1"/>
              </a:solidFill>
              <a:latin typeface="EYInterstate" panose="02000503020000020004" pitchFamily="2" charset="0"/>
              <a:ea typeface="+mn-ea"/>
              <a:cs typeface="+mn-cs"/>
            </a:rPr>
            <a:t>registered</a:t>
          </a:r>
          <a:r>
            <a:rPr lang="en-US" sz="2000" b="0" u="none" kern="1200" dirty="0">
              <a:latin typeface="EYInterstate" panose="02000503020000020004" pitchFamily="2" charset="0"/>
            </a:rPr>
            <a:t> </a:t>
          </a:r>
          <a:r>
            <a:rPr lang="en-US" sz="2000" b="1" u="sng" kern="1200" dirty="0">
              <a:latin typeface="EYInterstate" panose="02000503020000020004" pitchFamily="2" charset="0"/>
            </a:rPr>
            <a:t>Person</a:t>
          </a:r>
          <a:r>
            <a:rPr lang="en-US" sz="2000" kern="1200" dirty="0">
              <a:latin typeface="EYInterstate" panose="02000503020000020004" pitchFamily="2" charset="0"/>
            </a:rPr>
            <a:t> </a:t>
          </a:r>
        </a:p>
      </dgm:t>
    </dgm:pt>
    <dgm:pt modelId="{1191C0BC-863B-4885-9391-6FED4F8145EB}" type="parTrans" cxnId="{E02E62F9-D864-4443-BB81-70DEC1115DFB}">
      <dgm:prSet/>
      <dgm:spPr/>
      <dgm:t>
        <a:bodyPr/>
        <a:lstStyle/>
        <a:p>
          <a:endParaRPr lang="en-US"/>
        </a:p>
      </dgm:t>
    </dgm:pt>
    <dgm:pt modelId="{192D0B0D-6BAC-4DF6-AFE2-A67B7B5C3198}" type="sibTrans" cxnId="{E02E62F9-D864-4443-BB81-70DEC1115DFB}">
      <dgm:prSet/>
      <dgm:spPr/>
      <dgm:t>
        <a:bodyPr/>
        <a:lstStyle/>
        <a:p>
          <a:endParaRPr lang="en-US"/>
        </a:p>
      </dgm:t>
    </dgm:pt>
    <dgm:pt modelId="{31EB5E86-E2BB-416A-97B2-9B5724367F95}">
      <dgm:prSet custT="1"/>
      <dgm:spPr/>
      <dgm:t>
        <a:bodyPr/>
        <a:lstStyle/>
        <a:p>
          <a:pPr marL="0" rtl="0">
            <a:lnSpc>
              <a:spcPct val="150000"/>
            </a:lnSpc>
            <a:spcBef>
              <a:spcPts val="800"/>
            </a:spcBef>
            <a:spcAft>
              <a:spcPts val="800"/>
            </a:spcAft>
          </a:pPr>
          <a:r>
            <a:rPr lang="en-US" sz="2000" kern="1200" dirty="0">
              <a:latin typeface="EYInterstate" panose="02000503020000020004" pitchFamily="2" charset="0"/>
            </a:rPr>
            <a:t>From his </a:t>
          </a:r>
          <a:r>
            <a:rPr lang="en-US" sz="2000" u="sng" kern="1200" dirty="0">
              <a:latin typeface="EYInterstate" panose="02000503020000020004" pitchFamily="2" charset="0"/>
            </a:rPr>
            <a:t>registered</a:t>
          </a:r>
          <a:r>
            <a:rPr lang="en-US" sz="2000" kern="1200" dirty="0">
              <a:latin typeface="EYInterstate" panose="02000503020000020004" pitchFamily="2" charset="0"/>
            </a:rPr>
            <a:t> office or </a:t>
          </a:r>
          <a:r>
            <a:rPr lang="en-US" sz="2000" b="1" u="sng" kern="1200" dirty="0">
              <a:latin typeface="EYInterstate" panose="02000503020000020004" pitchFamily="2" charset="0"/>
            </a:rPr>
            <a:t>place of business</a:t>
          </a:r>
          <a:r>
            <a:rPr lang="en-US" sz="2000" kern="1200" dirty="0">
              <a:latin typeface="EYInterstate" panose="02000503020000020004" pitchFamily="2" charset="0"/>
            </a:rPr>
            <a:t> in the Sindh</a:t>
          </a:r>
        </a:p>
      </dgm:t>
    </dgm:pt>
    <dgm:pt modelId="{E4CD0FAD-A674-45D6-93EF-7AA2486B0078}" type="parTrans" cxnId="{38078224-D62E-44BB-9961-11B35F6F3F98}">
      <dgm:prSet/>
      <dgm:spPr/>
      <dgm:t>
        <a:bodyPr/>
        <a:lstStyle/>
        <a:p>
          <a:endParaRPr lang="en-US"/>
        </a:p>
      </dgm:t>
    </dgm:pt>
    <dgm:pt modelId="{ED409BF3-6875-4B70-B938-13CC002218A5}" type="sibTrans" cxnId="{38078224-D62E-44BB-9961-11B35F6F3F98}">
      <dgm:prSet/>
      <dgm:spPr/>
      <dgm:t>
        <a:bodyPr/>
        <a:lstStyle/>
        <a:p>
          <a:endParaRPr lang="en-US"/>
        </a:p>
      </dgm:t>
    </dgm:pt>
    <dgm:pt modelId="{7D7DE0F5-BD8D-499A-AE3D-7BF96DEB9473}">
      <dgm:prSet custT="1"/>
      <dgm:spPr/>
      <dgm:t>
        <a:bodyPr/>
        <a:lstStyle/>
        <a:p>
          <a:pPr marL="0" rtl="0">
            <a:lnSpc>
              <a:spcPct val="150000"/>
            </a:lnSpc>
            <a:spcBef>
              <a:spcPts val="800"/>
            </a:spcBef>
            <a:spcAft>
              <a:spcPts val="800"/>
            </a:spcAft>
          </a:pPr>
          <a:r>
            <a:rPr lang="en-US" sz="2000" kern="1200" dirty="0">
              <a:latin typeface="EYInterstate" panose="02000503020000020004" pitchFamily="2" charset="0"/>
            </a:rPr>
            <a:t>In the course of an </a:t>
          </a:r>
          <a:r>
            <a:rPr lang="en-US" sz="2000" b="1" u="sng" kern="1200" dirty="0">
              <a:latin typeface="EYInterstate" panose="02000503020000020004" pitchFamily="2" charset="0"/>
            </a:rPr>
            <a:t>economic activity</a:t>
          </a:r>
          <a:r>
            <a:rPr lang="en-US" sz="2000" kern="1200" dirty="0">
              <a:latin typeface="EYInterstate" panose="02000503020000020004" pitchFamily="2" charset="0"/>
            </a:rPr>
            <a:t>, including commencement or termination of the activity.</a:t>
          </a:r>
        </a:p>
      </dgm:t>
    </dgm:pt>
    <dgm:pt modelId="{C0A28E5C-E274-46F1-8C6D-47545E620D18}" type="parTrans" cxnId="{95E6A62F-B66C-4A7B-959E-3A150F11DFF8}">
      <dgm:prSet/>
      <dgm:spPr/>
      <dgm:t>
        <a:bodyPr/>
        <a:lstStyle/>
        <a:p>
          <a:endParaRPr lang="en-US"/>
        </a:p>
      </dgm:t>
    </dgm:pt>
    <dgm:pt modelId="{58ED9DFC-0795-4B4C-8D90-B231C30C8D2A}" type="sibTrans" cxnId="{95E6A62F-B66C-4A7B-959E-3A150F11DFF8}">
      <dgm:prSet/>
      <dgm:spPr/>
      <dgm:t>
        <a:bodyPr/>
        <a:lstStyle/>
        <a:p>
          <a:endParaRPr lang="en-US"/>
        </a:p>
      </dgm:t>
    </dgm:pt>
    <dgm:pt modelId="{7657D2C9-DAA5-424E-8820-29358823749C}" type="pres">
      <dgm:prSet presAssocID="{C454303A-C42E-4345-90E2-CC7B3C21C7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564511-940F-4081-A968-6A5E43C8F83D}" type="pres">
      <dgm:prSet presAssocID="{348F3999-99C2-4522-B3BC-EBD1BA4CCBF9}" presName="parentText" presStyleLbl="node1" presStyleIdx="0" presStyleCnt="1" custScaleY="72838" custLinFactNeighborY="-174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E4271-8115-4D4B-BA4A-346620C023EA}" type="pres">
      <dgm:prSet presAssocID="{348F3999-99C2-4522-B3BC-EBD1BA4CCBF9}" presName="childText" presStyleLbl="revTx" presStyleIdx="0" presStyleCnt="1" custScaleY="103397" custLinFactNeighborY="-1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E6A62F-B66C-4A7B-959E-3A150F11DFF8}" srcId="{348F3999-99C2-4522-B3BC-EBD1BA4CCBF9}" destId="{7D7DE0F5-BD8D-499A-AE3D-7BF96DEB9473}" srcOrd="3" destOrd="0" parTransId="{C0A28E5C-E274-46F1-8C6D-47545E620D18}" sibTransId="{58ED9DFC-0795-4B4C-8D90-B231C30C8D2A}"/>
    <dgm:cxn modelId="{54F256DA-D4AE-44B5-9E1A-1A2DCF6B8AD8}" type="presOf" srcId="{348F3999-99C2-4522-B3BC-EBD1BA4CCBF9}" destId="{92564511-940F-4081-A968-6A5E43C8F83D}" srcOrd="0" destOrd="0" presId="urn:microsoft.com/office/officeart/2005/8/layout/vList2"/>
    <dgm:cxn modelId="{585303BF-1E5E-49EE-9E65-64D82C85ED14}" type="presOf" srcId="{7D7DE0F5-BD8D-499A-AE3D-7BF96DEB9473}" destId="{AB8E4271-8115-4D4B-BA4A-346620C023EA}" srcOrd="0" destOrd="3" presId="urn:microsoft.com/office/officeart/2005/8/layout/vList2"/>
    <dgm:cxn modelId="{35B470AD-9622-4B9A-B712-804A24AE59EA}" srcId="{C454303A-C42E-4345-90E2-CC7B3C21C769}" destId="{348F3999-99C2-4522-B3BC-EBD1BA4CCBF9}" srcOrd="0" destOrd="0" parTransId="{A6C14D85-5AE4-479E-B343-106B7327049A}" sibTransId="{609C2FBC-682A-448C-88BA-37831306249F}"/>
    <dgm:cxn modelId="{CA356FF7-2B2C-4A2E-BB9C-8A80E747C390}" type="presOf" srcId="{FB278369-7823-4CCA-B5DF-F8D007AE18DA}" destId="{AB8E4271-8115-4D4B-BA4A-346620C023EA}" srcOrd="0" destOrd="1" presId="urn:microsoft.com/office/officeart/2005/8/layout/vList2"/>
    <dgm:cxn modelId="{38078224-D62E-44BB-9961-11B35F6F3F98}" srcId="{348F3999-99C2-4522-B3BC-EBD1BA4CCBF9}" destId="{31EB5E86-E2BB-416A-97B2-9B5724367F95}" srcOrd="2" destOrd="0" parTransId="{E4CD0FAD-A674-45D6-93EF-7AA2486B0078}" sibTransId="{ED409BF3-6875-4B70-B938-13CC002218A5}"/>
    <dgm:cxn modelId="{F69A24D7-4930-4D80-B868-4484EBCE11C9}" type="presOf" srcId="{748BA04C-9900-4F1F-BD01-747B001322D6}" destId="{AB8E4271-8115-4D4B-BA4A-346620C023EA}" srcOrd="0" destOrd="0" presId="urn:microsoft.com/office/officeart/2005/8/layout/vList2"/>
    <dgm:cxn modelId="{A9FA340F-444D-47BE-8EBF-DC634E3F2ABA}" srcId="{348F3999-99C2-4522-B3BC-EBD1BA4CCBF9}" destId="{748BA04C-9900-4F1F-BD01-747B001322D6}" srcOrd="0" destOrd="0" parTransId="{6F586DA0-37A4-4A8A-ACEA-7693C3030937}" sibTransId="{4B5991D9-1F47-44BC-ADF7-7F0CC22E9380}"/>
    <dgm:cxn modelId="{8A3B6935-0224-458F-8FC9-84E0A00E538B}" type="presOf" srcId="{31EB5E86-E2BB-416A-97B2-9B5724367F95}" destId="{AB8E4271-8115-4D4B-BA4A-346620C023EA}" srcOrd="0" destOrd="2" presId="urn:microsoft.com/office/officeart/2005/8/layout/vList2"/>
    <dgm:cxn modelId="{DFD8BA71-A92C-480C-A348-1DCA060EE736}" type="presOf" srcId="{C454303A-C42E-4345-90E2-CC7B3C21C769}" destId="{7657D2C9-DAA5-424E-8820-29358823749C}" srcOrd="0" destOrd="0" presId="urn:microsoft.com/office/officeart/2005/8/layout/vList2"/>
    <dgm:cxn modelId="{E02E62F9-D864-4443-BB81-70DEC1115DFB}" srcId="{348F3999-99C2-4522-B3BC-EBD1BA4CCBF9}" destId="{FB278369-7823-4CCA-B5DF-F8D007AE18DA}" srcOrd="1" destOrd="0" parTransId="{1191C0BC-863B-4885-9391-6FED4F8145EB}" sibTransId="{192D0B0D-6BAC-4DF6-AFE2-A67B7B5C3198}"/>
    <dgm:cxn modelId="{410D1AA2-847A-41C2-8A20-DFD0AAC58042}" type="presParOf" srcId="{7657D2C9-DAA5-424E-8820-29358823749C}" destId="{92564511-940F-4081-A968-6A5E43C8F83D}" srcOrd="0" destOrd="0" presId="urn:microsoft.com/office/officeart/2005/8/layout/vList2"/>
    <dgm:cxn modelId="{6CA73D1B-EDB5-433B-83DF-279D9052AE76}" type="presParOf" srcId="{7657D2C9-DAA5-424E-8820-29358823749C}" destId="{AB8E4271-8115-4D4B-BA4A-346620C023E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638A2D-6300-4DF5-B4CF-B9B42ECE3D4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C2DE01-7770-425E-9F74-4BF15EAD8020}">
      <dgm:prSet custT="1"/>
      <dgm:spPr/>
      <dgm:t>
        <a:bodyPr/>
        <a:lstStyle/>
        <a:p>
          <a:pPr rtl="0"/>
          <a:r>
            <a:rPr lang="en-US" sz="2000" b="1" dirty="0" smtClean="0">
              <a:latin typeface="EYInterstate" panose="02000503020000020004" pitchFamily="2" charset="0"/>
            </a:rPr>
            <a:t>Section 2(79) of Sindh Act, 2(38) of Punjab Act and 2(48) of KPK Act provides-                                                                                            “Service” or “Services” means anything which is</a:t>
          </a:r>
          <a:r>
            <a:rPr lang="en-US" sz="2000" dirty="0" smtClean="0">
              <a:latin typeface="EYInterstate" panose="02000503020000020004" pitchFamily="2" charset="0"/>
            </a:rPr>
            <a:t> </a:t>
          </a:r>
          <a:endParaRPr lang="en-US" sz="2000" b="1" dirty="0">
            <a:latin typeface="EYInterstate" panose="02000503020000020004" pitchFamily="2" charset="0"/>
          </a:endParaRPr>
        </a:p>
      </dgm:t>
    </dgm:pt>
    <dgm:pt modelId="{1E852D0A-C61A-41E7-8683-F065BA942026}" type="parTrans" cxnId="{276D7FAE-C335-4242-A1A1-CD157C47218B}">
      <dgm:prSet/>
      <dgm:spPr/>
      <dgm:t>
        <a:bodyPr/>
        <a:lstStyle/>
        <a:p>
          <a:endParaRPr lang="en-US"/>
        </a:p>
      </dgm:t>
    </dgm:pt>
    <dgm:pt modelId="{71AFD9CA-292D-4C40-80E1-9593D6D9F721}" type="sibTrans" cxnId="{276D7FAE-C335-4242-A1A1-CD157C47218B}">
      <dgm:prSet/>
      <dgm:spPr/>
      <dgm:t>
        <a:bodyPr/>
        <a:lstStyle/>
        <a:p>
          <a:endParaRPr lang="en-US"/>
        </a:p>
      </dgm:t>
    </dgm:pt>
    <dgm:pt modelId="{38F4B04A-A60F-4845-8BD1-7E402917F3CD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000" b="1" dirty="0">
              <a:latin typeface="EYInterstate" panose="02000503020000020004" pitchFamily="2" charset="0"/>
            </a:rPr>
            <a:t>Not goods</a:t>
          </a:r>
          <a:r>
            <a:rPr lang="en-US" sz="2000" dirty="0">
              <a:latin typeface="EYInterstate" panose="02000503020000020004" pitchFamily="2" charset="0"/>
            </a:rPr>
            <a:t> or </a:t>
          </a:r>
        </a:p>
      </dgm:t>
    </dgm:pt>
    <dgm:pt modelId="{42075F45-4EA0-4E94-8792-BCDD38BBC20B}" type="parTrans" cxnId="{C7512868-1047-4F61-9B6E-E90E7AEDF4EB}">
      <dgm:prSet/>
      <dgm:spPr/>
      <dgm:t>
        <a:bodyPr/>
        <a:lstStyle/>
        <a:p>
          <a:endParaRPr lang="en-US"/>
        </a:p>
      </dgm:t>
    </dgm:pt>
    <dgm:pt modelId="{1309E738-EFF4-4C35-98CC-67B9CEC3D05E}" type="sibTrans" cxnId="{C7512868-1047-4F61-9B6E-E90E7AEDF4EB}">
      <dgm:prSet/>
      <dgm:spPr/>
      <dgm:t>
        <a:bodyPr/>
        <a:lstStyle/>
        <a:p>
          <a:endParaRPr lang="en-US"/>
        </a:p>
      </dgm:t>
    </dgm:pt>
    <dgm:pt modelId="{E13EF59E-E9D3-4281-8544-4E009FDAA1D7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000" dirty="0">
              <a:latin typeface="EYInterstate" panose="02000503020000020004" pitchFamily="2" charset="0"/>
            </a:rPr>
            <a:t>providing of which is not a </a:t>
          </a:r>
          <a:r>
            <a:rPr lang="en-US" sz="2000" b="1" dirty="0">
              <a:latin typeface="EYInterstate" panose="02000503020000020004" pitchFamily="2" charset="0"/>
            </a:rPr>
            <a:t>supply of goods </a:t>
          </a:r>
          <a:r>
            <a:rPr lang="en-US" sz="2000" dirty="0">
              <a:latin typeface="EYInterstate" panose="02000503020000020004" pitchFamily="2" charset="0"/>
            </a:rPr>
            <a:t>and</a:t>
          </a:r>
        </a:p>
      </dgm:t>
    </dgm:pt>
    <dgm:pt modelId="{7B1E1AD0-D9A4-4790-8E26-8502EE86BB5F}" type="parTrans" cxnId="{8BB3D4AB-AD2F-40D2-B7C7-97E0318764AE}">
      <dgm:prSet/>
      <dgm:spPr/>
      <dgm:t>
        <a:bodyPr/>
        <a:lstStyle/>
        <a:p>
          <a:endParaRPr lang="en-US"/>
        </a:p>
      </dgm:t>
    </dgm:pt>
    <dgm:pt modelId="{A0CBAFA2-5F71-463E-9504-637E032598AD}" type="sibTrans" cxnId="{8BB3D4AB-AD2F-40D2-B7C7-97E0318764AE}">
      <dgm:prSet/>
      <dgm:spPr/>
      <dgm:t>
        <a:bodyPr/>
        <a:lstStyle/>
        <a:p>
          <a:endParaRPr lang="en-US"/>
        </a:p>
      </dgm:t>
    </dgm:pt>
    <dgm:pt modelId="{1BCE823C-9063-4F36-A5B7-9522E15A1C05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000" dirty="0">
              <a:latin typeface="EYInterstate" panose="02000503020000020004" pitchFamily="2" charset="0"/>
            </a:rPr>
            <a:t>shall </a:t>
          </a:r>
          <a:r>
            <a:rPr lang="en-US" sz="2000" b="1" dirty="0">
              <a:latin typeface="EYInterstate" panose="02000503020000020004" pitchFamily="2" charset="0"/>
            </a:rPr>
            <a:t>include but not limited</a:t>
          </a:r>
          <a:r>
            <a:rPr lang="en-US" sz="2000" dirty="0">
              <a:latin typeface="EYInterstate" panose="02000503020000020004" pitchFamily="2" charset="0"/>
            </a:rPr>
            <a:t> to the services listed in First Schedule;</a:t>
          </a:r>
          <a:r>
            <a:rPr lang="en-US" sz="2000" b="1" dirty="0">
              <a:latin typeface="EYInterstate" panose="02000503020000020004" pitchFamily="2" charset="0"/>
            </a:rPr>
            <a:t> </a:t>
          </a:r>
          <a:endParaRPr lang="en-US" sz="2000" dirty="0">
            <a:latin typeface="EYInterstate" panose="02000503020000020004" pitchFamily="2" charset="0"/>
          </a:endParaRPr>
        </a:p>
      </dgm:t>
    </dgm:pt>
    <dgm:pt modelId="{8A429D32-53A8-4A26-965C-213705CE6CCB}" type="parTrans" cxnId="{51C31DDC-73F3-41C7-909C-AA35AABDCBE9}">
      <dgm:prSet/>
      <dgm:spPr/>
      <dgm:t>
        <a:bodyPr/>
        <a:lstStyle/>
        <a:p>
          <a:endParaRPr lang="en-US"/>
        </a:p>
      </dgm:t>
    </dgm:pt>
    <dgm:pt modelId="{C76ECAB8-F1D1-4775-B137-A0F2E616AB46}" type="sibTrans" cxnId="{51C31DDC-73F3-41C7-909C-AA35AABDCBE9}">
      <dgm:prSet/>
      <dgm:spPr/>
      <dgm:t>
        <a:bodyPr/>
        <a:lstStyle/>
        <a:p>
          <a:endParaRPr lang="en-US"/>
        </a:p>
      </dgm:t>
    </dgm:pt>
    <dgm:pt modelId="{E0DE0422-5019-4C93-996F-6A8D5D112983}" type="pres">
      <dgm:prSet presAssocID="{DE638A2D-6300-4DF5-B4CF-B9B42ECE3D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3E2734-CF56-4C59-AE8C-4975F2526407}" type="pres">
      <dgm:prSet presAssocID="{62C2DE01-7770-425E-9F74-4BF15EAD8020}" presName="parentText" presStyleLbl="node1" presStyleIdx="0" presStyleCnt="1" custScaleY="94009" custLinFactNeighborY="-125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050CD-A274-4995-A187-0F93EF9D5388}" type="pres">
      <dgm:prSet presAssocID="{62C2DE01-7770-425E-9F74-4BF15EAD8020}" presName="childText" presStyleLbl="revTx" presStyleIdx="0" presStyleCnt="1" custLinFactNeighborY="-16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A456C3-C4DC-4A3D-9040-A67FC6765332}" type="presOf" srcId="{38F4B04A-A60F-4845-8BD1-7E402917F3CD}" destId="{F2D050CD-A274-4995-A187-0F93EF9D5388}" srcOrd="0" destOrd="0" presId="urn:microsoft.com/office/officeart/2005/8/layout/vList2"/>
    <dgm:cxn modelId="{A8152D91-6BD0-4566-ADE6-FAF46BA5E794}" type="presOf" srcId="{E13EF59E-E9D3-4281-8544-4E009FDAA1D7}" destId="{F2D050CD-A274-4995-A187-0F93EF9D5388}" srcOrd="0" destOrd="1" presId="urn:microsoft.com/office/officeart/2005/8/layout/vList2"/>
    <dgm:cxn modelId="{4E3F3FB6-D945-430E-A7A9-0EEA18F3BE56}" type="presOf" srcId="{62C2DE01-7770-425E-9F74-4BF15EAD8020}" destId="{0D3E2734-CF56-4C59-AE8C-4975F2526407}" srcOrd="0" destOrd="0" presId="urn:microsoft.com/office/officeart/2005/8/layout/vList2"/>
    <dgm:cxn modelId="{8D094BF5-889B-499E-9DED-AD9BA43DAB9A}" type="presOf" srcId="{1BCE823C-9063-4F36-A5B7-9522E15A1C05}" destId="{F2D050CD-A274-4995-A187-0F93EF9D5388}" srcOrd="0" destOrd="2" presId="urn:microsoft.com/office/officeart/2005/8/layout/vList2"/>
    <dgm:cxn modelId="{8BB3D4AB-AD2F-40D2-B7C7-97E0318764AE}" srcId="{62C2DE01-7770-425E-9F74-4BF15EAD8020}" destId="{E13EF59E-E9D3-4281-8544-4E009FDAA1D7}" srcOrd="1" destOrd="0" parTransId="{7B1E1AD0-D9A4-4790-8E26-8502EE86BB5F}" sibTransId="{A0CBAFA2-5F71-463E-9504-637E032598AD}"/>
    <dgm:cxn modelId="{51C31DDC-73F3-41C7-909C-AA35AABDCBE9}" srcId="{62C2DE01-7770-425E-9F74-4BF15EAD8020}" destId="{1BCE823C-9063-4F36-A5B7-9522E15A1C05}" srcOrd="2" destOrd="0" parTransId="{8A429D32-53A8-4A26-965C-213705CE6CCB}" sibTransId="{C76ECAB8-F1D1-4775-B137-A0F2E616AB46}"/>
    <dgm:cxn modelId="{46B6BFF1-FB8E-4617-B766-FF38E280F1FF}" type="presOf" srcId="{DE638A2D-6300-4DF5-B4CF-B9B42ECE3D43}" destId="{E0DE0422-5019-4C93-996F-6A8D5D112983}" srcOrd="0" destOrd="0" presId="urn:microsoft.com/office/officeart/2005/8/layout/vList2"/>
    <dgm:cxn modelId="{C7512868-1047-4F61-9B6E-E90E7AEDF4EB}" srcId="{62C2DE01-7770-425E-9F74-4BF15EAD8020}" destId="{38F4B04A-A60F-4845-8BD1-7E402917F3CD}" srcOrd="0" destOrd="0" parTransId="{42075F45-4EA0-4E94-8792-BCDD38BBC20B}" sibTransId="{1309E738-EFF4-4C35-98CC-67B9CEC3D05E}"/>
    <dgm:cxn modelId="{276D7FAE-C335-4242-A1A1-CD157C47218B}" srcId="{DE638A2D-6300-4DF5-B4CF-B9B42ECE3D43}" destId="{62C2DE01-7770-425E-9F74-4BF15EAD8020}" srcOrd="0" destOrd="0" parTransId="{1E852D0A-C61A-41E7-8683-F065BA942026}" sibTransId="{71AFD9CA-292D-4C40-80E1-9593D6D9F721}"/>
    <dgm:cxn modelId="{9997B27D-4A1A-4D10-9D66-2B9400A59164}" type="presParOf" srcId="{E0DE0422-5019-4C93-996F-6A8D5D112983}" destId="{0D3E2734-CF56-4C59-AE8C-4975F2526407}" srcOrd="0" destOrd="0" presId="urn:microsoft.com/office/officeart/2005/8/layout/vList2"/>
    <dgm:cxn modelId="{77954541-9CC2-479F-868D-49A2189FB9B3}" type="presParOf" srcId="{E0DE0422-5019-4C93-996F-6A8D5D112983}" destId="{F2D050CD-A274-4995-A187-0F93EF9D538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04C6EA-4F55-424E-9F68-1D1A6073988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8CA5B4-260A-4563-A82B-FBED291ED719}">
      <dgm:prSet custT="1"/>
      <dgm:spPr/>
      <dgm:t>
        <a:bodyPr/>
        <a:lstStyle/>
        <a:p>
          <a:pPr rtl="0"/>
          <a:r>
            <a:rPr lang="en-US" sz="2000" b="1" dirty="0" smtClean="0">
              <a:latin typeface="EYInterstate" panose="02000503020000020004" pitchFamily="2" charset="0"/>
            </a:rPr>
            <a:t>Preamble</a:t>
          </a:r>
          <a:r>
            <a:rPr lang="en-US" sz="2000" dirty="0" smtClean="0">
              <a:latin typeface="EYInterstate" panose="02000503020000020004" pitchFamily="2" charset="0"/>
            </a:rPr>
            <a:t> of Sindh and KPK Acts and preamble and Section 3(5) of  Punjab Act provides that </a:t>
          </a:r>
          <a:r>
            <a:rPr lang="en-US" sz="2000" b="1" dirty="0" smtClean="0">
              <a:latin typeface="EYInterstate" panose="02000503020000020004" pitchFamily="2" charset="0"/>
            </a:rPr>
            <a:t>the Act is enacted to levy a tax on Services</a:t>
          </a:r>
          <a:r>
            <a:rPr lang="en-US" sz="2000" dirty="0" smtClean="0">
              <a:latin typeface="EYInterstate" panose="02000503020000020004" pitchFamily="2" charset="0"/>
            </a:rPr>
            <a:t> –</a:t>
          </a:r>
          <a:endParaRPr lang="en-US" sz="2000" dirty="0">
            <a:latin typeface="EYInterstate" panose="02000503020000020004" pitchFamily="2" charset="0"/>
          </a:endParaRPr>
        </a:p>
      </dgm:t>
    </dgm:pt>
    <dgm:pt modelId="{41227E66-1D0E-4033-BB08-4B7956E54496}" type="parTrans" cxnId="{713208E7-3922-4507-8911-67CCE1FFB12B}">
      <dgm:prSet/>
      <dgm:spPr/>
      <dgm:t>
        <a:bodyPr/>
        <a:lstStyle/>
        <a:p>
          <a:endParaRPr lang="en-US"/>
        </a:p>
      </dgm:t>
    </dgm:pt>
    <dgm:pt modelId="{DCF6AD66-C046-4916-B773-5EE45CE33B8F}" type="sibTrans" cxnId="{713208E7-3922-4507-8911-67CCE1FFB12B}">
      <dgm:prSet/>
      <dgm:spPr/>
      <dgm:t>
        <a:bodyPr/>
        <a:lstStyle/>
        <a:p>
          <a:endParaRPr lang="en-US"/>
        </a:p>
      </dgm:t>
    </dgm:pt>
    <dgm:pt modelId="{D692E034-E5C5-46FB-A0C9-30EC502AD32C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000" b="1" smtClean="0">
              <a:latin typeface="EYInterstate" panose="02000503020000020004" pitchFamily="2" charset="0"/>
            </a:rPr>
            <a:t>provided, rendered, executed </a:t>
          </a:r>
          <a:endParaRPr lang="en-US" sz="2000" dirty="0">
            <a:latin typeface="EYInterstate" panose="02000503020000020004" pitchFamily="2" charset="0"/>
          </a:endParaRPr>
        </a:p>
      </dgm:t>
    </dgm:pt>
    <dgm:pt modelId="{9907DEE1-D494-4421-B77A-A700F8945132}" type="parTrans" cxnId="{725C9A27-734F-439D-A1DA-06A055B74859}">
      <dgm:prSet/>
      <dgm:spPr/>
      <dgm:t>
        <a:bodyPr/>
        <a:lstStyle/>
        <a:p>
          <a:endParaRPr lang="en-US"/>
        </a:p>
      </dgm:t>
    </dgm:pt>
    <dgm:pt modelId="{538E3615-13EB-47A3-89A1-ADB1156D22A7}" type="sibTrans" cxnId="{725C9A27-734F-439D-A1DA-06A055B74859}">
      <dgm:prSet/>
      <dgm:spPr/>
      <dgm:t>
        <a:bodyPr/>
        <a:lstStyle/>
        <a:p>
          <a:endParaRPr lang="en-US"/>
        </a:p>
      </dgm:t>
    </dgm:pt>
    <dgm:pt modelId="{373EBCE4-93D5-4EE5-A634-631612019B53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000" b="1" dirty="0" smtClean="0">
              <a:latin typeface="EYInterstate" panose="02000503020000020004" pitchFamily="2" charset="0"/>
            </a:rPr>
            <a:t>initiated, originated </a:t>
          </a:r>
          <a:endParaRPr lang="en-US" sz="2000" dirty="0">
            <a:latin typeface="EYInterstate" panose="02000503020000020004" pitchFamily="2" charset="0"/>
          </a:endParaRPr>
        </a:p>
      </dgm:t>
    </dgm:pt>
    <dgm:pt modelId="{1436DA9A-F431-4067-A8EF-495D855A84C3}" type="parTrans" cxnId="{571056AB-5B55-4D95-8E52-F62F649C67C7}">
      <dgm:prSet/>
      <dgm:spPr/>
      <dgm:t>
        <a:bodyPr/>
        <a:lstStyle/>
        <a:p>
          <a:endParaRPr lang="en-US"/>
        </a:p>
      </dgm:t>
    </dgm:pt>
    <dgm:pt modelId="{1EBBFA04-4204-4A67-A740-ED80062AD7F2}" type="sibTrans" cxnId="{571056AB-5B55-4D95-8E52-F62F649C67C7}">
      <dgm:prSet/>
      <dgm:spPr/>
      <dgm:t>
        <a:bodyPr/>
        <a:lstStyle/>
        <a:p>
          <a:endParaRPr lang="en-US"/>
        </a:p>
      </dgm:t>
    </dgm:pt>
    <dgm:pt modelId="{AC491A2C-6C4F-4BDA-8400-8458375EFD12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000" b="1" dirty="0" smtClean="0">
              <a:latin typeface="EYInterstate" panose="02000503020000020004" pitchFamily="2" charset="0"/>
            </a:rPr>
            <a:t>received, consumed (Punjab and KPK)</a:t>
          </a:r>
          <a:endParaRPr lang="en-US" sz="2000" dirty="0">
            <a:latin typeface="EYInterstate" panose="02000503020000020004" pitchFamily="2" charset="0"/>
          </a:endParaRPr>
        </a:p>
      </dgm:t>
    </dgm:pt>
    <dgm:pt modelId="{81210A5E-74F4-47C2-A299-656C5FEAFC09}" type="parTrans" cxnId="{EAC53B75-ED44-4F8A-8121-334C8F5701D8}">
      <dgm:prSet/>
      <dgm:spPr/>
      <dgm:t>
        <a:bodyPr/>
        <a:lstStyle/>
        <a:p>
          <a:endParaRPr lang="en-US"/>
        </a:p>
      </dgm:t>
    </dgm:pt>
    <dgm:pt modelId="{10AA889C-9284-49EB-BBFD-84DB80CDB277}" type="sibTrans" cxnId="{EAC53B75-ED44-4F8A-8121-334C8F5701D8}">
      <dgm:prSet/>
      <dgm:spPr/>
      <dgm:t>
        <a:bodyPr/>
        <a:lstStyle/>
        <a:p>
          <a:endParaRPr lang="en-US"/>
        </a:p>
      </dgm:t>
    </dgm:pt>
    <dgm:pt modelId="{EAD86318-D337-42D5-8413-175DECBA574A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000" b="1" smtClean="0">
              <a:latin typeface="EYInterstate" panose="02000503020000020004" pitchFamily="2" charset="0"/>
            </a:rPr>
            <a:t>supplied, delivered, receipted, terminated </a:t>
          </a:r>
          <a:r>
            <a:rPr lang="en-US" sz="2000" smtClean="0">
              <a:latin typeface="EYInterstate" panose="02000503020000020004" pitchFamily="2" charset="0"/>
            </a:rPr>
            <a:t>in the Province </a:t>
          </a:r>
          <a:endParaRPr lang="en-US" sz="2000" dirty="0">
            <a:latin typeface="EYInterstate" panose="02000503020000020004" pitchFamily="2" charset="0"/>
          </a:endParaRPr>
        </a:p>
      </dgm:t>
    </dgm:pt>
    <dgm:pt modelId="{2F88A714-C113-4E2B-BC1B-D532DAAD5ACB}" type="parTrans" cxnId="{B7160868-AD4B-4748-A9CE-C1086FAE6931}">
      <dgm:prSet/>
      <dgm:spPr/>
      <dgm:t>
        <a:bodyPr/>
        <a:lstStyle/>
        <a:p>
          <a:endParaRPr lang="en-US"/>
        </a:p>
      </dgm:t>
    </dgm:pt>
    <dgm:pt modelId="{1A209D9B-7BAD-4B8B-A364-038847D6F53D}" type="sibTrans" cxnId="{B7160868-AD4B-4748-A9CE-C1086FAE6931}">
      <dgm:prSet/>
      <dgm:spPr/>
      <dgm:t>
        <a:bodyPr/>
        <a:lstStyle/>
        <a:p>
          <a:endParaRPr lang="en-US"/>
        </a:p>
      </dgm:t>
    </dgm:pt>
    <dgm:pt modelId="{7C746BDD-D770-4B55-A69C-8BF38CB6F812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000" b="1" smtClean="0">
              <a:latin typeface="EYInterstate" panose="02000503020000020004" pitchFamily="2" charset="0"/>
            </a:rPr>
            <a:t>whether in whole or in part.</a:t>
          </a:r>
          <a:endParaRPr lang="en-US" sz="2000" dirty="0">
            <a:latin typeface="EYInterstate" panose="02000503020000020004" pitchFamily="2" charset="0"/>
          </a:endParaRPr>
        </a:p>
      </dgm:t>
    </dgm:pt>
    <dgm:pt modelId="{9B633299-BE0E-4828-987C-C2BDA91B816C}" type="parTrans" cxnId="{3CE49287-8FAB-4C35-8060-75E0EAC0F0D2}">
      <dgm:prSet/>
      <dgm:spPr/>
      <dgm:t>
        <a:bodyPr/>
        <a:lstStyle/>
        <a:p>
          <a:endParaRPr lang="en-US"/>
        </a:p>
      </dgm:t>
    </dgm:pt>
    <dgm:pt modelId="{BF2F8BD1-25FF-44BD-B10C-6CDFF6C668AA}" type="sibTrans" cxnId="{3CE49287-8FAB-4C35-8060-75E0EAC0F0D2}">
      <dgm:prSet/>
      <dgm:spPr/>
      <dgm:t>
        <a:bodyPr/>
        <a:lstStyle/>
        <a:p>
          <a:endParaRPr lang="en-US"/>
        </a:p>
      </dgm:t>
    </dgm:pt>
    <dgm:pt modelId="{2CDEF353-7890-4FD7-B7A2-3878BAEEA01A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US" sz="2000" b="1" dirty="0" smtClean="0">
              <a:latin typeface="EYInterstate" panose="02000503020000020004" pitchFamily="2" charset="0"/>
            </a:rPr>
            <a:t>for all matters</a:t>
          </a:r>
          <a:r>
            <a:rPr lang="en-US" sz="2000" dirty="0" smtClean="0">
              <a:latin typeface="EYInterstate" panose="02000503020000020004" pitchFamily="2" charset="0"/>
            </a:rPr>
            <a:t> incidental and ancillary thereto or connected therewith.</a:t>
          </a:r>
          <a:endParaRPr lang="en-US" sz="2000" dirty="0">
            <a:latin typeface="EYInterstate" panose="02000503020000020004" pitchFamily="2" charset="0"/>
          </a:endParaRPr>
        </a:p>
      </dgm:t>
    </dgm:pt>
    <dgm:pt modelId="{6B90A0E3-25AB-4E40-9584-CEDA2A065F96}" type="parTrans" cxnId="{99F98107-EDEE-41AE-86FD-D7159F2CF714}">
      <dgm:prSet/>
      <dgm:spPr/>
      <dgm:t>
        <a:bodyPr/>
        <a:lstStyle/>
        <a:p>
          <a:endParaRPr lang="en-US"/>
        </a:p>
      </dgm:t>
    </dgm:pt>
    <dgm:pt modelId="{225003B2-05D2-4ACC-B1FD-9D7DA11BF148}" type="sibTrans" cxnId="{99F98107-EDEE-41AE-86FD-D7159F2CF714}">
      <dgm:prSet/>
      <dgm:spPr/>
      <dgm:t>
        <a:bodyPr/>
        <a:lstStyle/>
        <a:p>
          <a:endParaRPr lang="en-US"/>
        </a:p>
      </dgm:t>
    </dgm:pt>
    <dgm:pt modelId="{B672D536-C311-46FC-9EFE-236733149CE6}" type="pres">
      <dgm:prSet presAssocID="{0D04C6EA-4F55-424E-9F68-1D1A607398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76D51E-571C-4B59-9C99-833E5CFDA219}" type="pres">
      <dgm:prSet presAssocID="{1E8CA5B4-260A-4563-A82B-FBED291ED7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349C2-24D9-4F88-91AF-FB78E41F4C51}" type="pres">
      <dgm:prSet presAssocID="{1E8CA5B4-260A-4563-A82B-FBED291ED719}" presName="childText" presStyleLbl="revTx" presStyleIdx="0" presStyleCnt="1" custLinFactNeighborY="1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CCD6DA-94D6-41E0-BF8F-CC782D8C2063}" type="presOf" srcId="{EAD86318-D337-42D5-8413-175DECBA574A}" destId="{1B5349C2-24D9-4F88-91AF-FB78E41F4C51}" srcOrd="0" destOrd="3" presId="urn:microsoft.com/office/officeart/2005/8/layout/vList2"/>
    <dgm:cxn modelId="{EAC53B75-ED44-4F8A-8121-334C8F5701D8}" srcId="{1E8CA5B4-260A-4563-A82B-FBED291ED719}" destId="{AC491A2C-6C4F-4BDA-8400-8458375EFD12}" srcOrd="2" destOrd="0" parTransId="{81210A5E-74F4-47C2-A299-656C5FEAFC09}" sibTransId="{10AA889C-9284-49EB-BBFD-84DB80CDB277}"/>
    <dgm:cxn modelId="{99F98107-EDEE-41AE-86FD-D7159F2CF714}" srcId="{1E8CA5B4-260A-4563-A82B-FBED291ED719}" destId="{2CDEF353-7890-4FD7-B7A2-3878BAEEA01A}" srcOrd="5" destOrd="0" parTransId="{6B90A0E3-25AB-4E40-9584-CEDA2A065F96}" sibTransId="{225003B2-05D2-4ACC-B1FD-9D7DA11BF148}"/>
    <dgm:cxn modelId="{8A7DD8A0-3BF3-4155-BD50-C5370ABB4A60}" type="presOf" srcId="{D692E034-E5C5-46FB-A0C9-30EC502AD32C}" destId="{1B5349C2-24D9-4F88-91AF-FB78E41F4C51}" srcOrd="0" destOrd="0" presId="urn:microsoft.com/office/officeart/2005/8/layout/vList2"/>
    <dgm:cxn modelId="{F317B1BA-68E2-48E3-A456-B3B713B45A58}" type="presOf" srcId="{0D04C6EA-4F55-424E-9F68-1D1A60739884}" destId="{B672D536-C311-46FC-9EFE-236733149CE6}" srcOrd="0" destOrd="0" presId="urn:microsoft.com/office/officeart/2005/8/layout/vList2"/>
    <dgm:cxn modelId="{B7160868-AD4B-4748-A9CE-C1086FAE6931}" srcId="{1E8CA5B4-260A-4563-A82B-FBED291ED719}" destId="{EAD86318-D337-42D5-8413-175DECBA574A}" srcOrd="3" destOrd="0" parTransId="{2F88A714-C113-4E2B-BC1B-D532DAAD5ACB}" sibTransId="{1A209D9B-7BAD-4B8B-A364-038847D6F53D}"/>
    <dgm:cxn modelId="{3CE49287-8FAB-4C35-8060-75E0EAC0F0D2}" srcId="{1E8CA5B4-260A-4563-A82B-FBED291ED719}" destId="{7C746BDD-D770-4B55-A69C-8BF38CB6F812}" srcOrd="4" destOrd="0" parTransId="{9B633299-BE0E-4828-987C-C2BDA91B816C}" sibTransId="{BF2F8BD1-25FF-44BD-B10C-6CDFF6C668AA}"/>
    <dgm:cxn modelId="{58B062CB-1CEF-42F1-B49B-CB6DB4BAFB66}" type="presOf" srcId="{373EBCE4-93D5-4EE5-A634-631612019B53}" destId="{1B5349C2-24D9-4F88-91AF-FB78E41F4C51}" srcOrd="0" destOrd="1" presId="urn:microsoft.com/office/officeart/2005/8/layout/vList2"/>
    <dgm:cxn modelId="{713208E7-3922-4507-8911-67CCE1FFB12B}" srcId="{0D04C6EA-4F55-424E-9F68-1D1A60739884}" destId="{1E8CA5B4-260A-4563-A82B-FBED291ED719}" srcOrd="0" destOrd="0" parTransId="{41227E66-1D0E-4033-BB08-4B7956E54496}" sibTransId="{DCF6AD66-C046-4916-B773-5EE45CE33B8F}"/>
    <dgm:cxn modelId="{368F18D2-6013-45DC-BEEF-F3B76B825502}" type="presOf" srcId="{2CDEF353-7890-4FD7-B7A2-3878BAEEA01A}" destId="{1B5349C2-24D9-4F88-91AF-FB78E41F4C51}" srcOrd="0" destOrd="5" presId="urn:microsoft.com/office/officeart/2005/8/layout/vList2"/>
    <dgm:cxn modelId="{2F789087-63DB-4047-AEC2-04AB9D76D46C}" type="presOf" srcId="{1E8CA5B4-260A-4563-A82B-FBED291ED719}" destId="{4D76D51E-571C-4B59-9C99-833E5CFDA219}" srcOrd="0" destOrd="0" presId="urn:microsoft.com/office/officeart/2005/8/layout/vList2"/>
    <dgm:cxn modelId="{725C9A27-734F-439D-A1DA-06A055B74859}" srcId="{1E8CA5B4-260A-4563-A82B-FBED291ED719}" destId="{D692E034-E5C5-46FB-A0C9-30EC502AD32C}" srcOrd="0" destOrd="0" parTransId="{9907DEE1-D494-4421-B77A-A700F8945132}" sibTransId="{538E3615-13EB-47A3-89A1-ADB1156D22A7}"/>
    <dgm:cxn modelId="{306177DC-2478-4FF5-8FEE-B4E258A9A054}" type="presOf" srcId="{AC491A2C-6C4F-4BDA-8400-8458375EFD12}" destId="{1B5349C2-24D9-4F88-91AF-FB78E41F4C51}" srcOrd="0" destOrd="2" presId="urn:microsoft.com/office/officeart/2005/8/layout/vList2"/>
    <dgm:cxn modelId="{571056AB-5B55-4D95-8E52-F62F649C67C7}" srcId="{1E8CA5B4-260A-4563-A82B-FBED291ED719}" destId="{373EBCE4-93D5-4EE5-A634-631612019B53}" srcOrd="1" destOrd="0" parTransId="{1436DA9A-F431-4067-A8EF-495D855A84C3}" sibTransId="{1EBBFA04-4204-4A67-A740-ED80062AD7F2}"/>
    <dgm:cxn modelId="{37436221-BCD9-4EB5-A4DB-8F40A6BDF581}" type="presOf" srcId="{7C746BDD-D770-4B55-A69C-8BF38CB6F812}" destId="{1B5349C2-24D9-4F88-91AF-FB78E41F4C51}" srcOrd="0" destOrd="4" presId="urn:microsoft.com/office/officeart/2005/8/layout/vList2"/>
    <dgm:cxn modelId="{A05D97F7-57DF-4C96-98C0-1BF85AA91310}" type="presParOf" srcId="{B672D536-C311-46FC-9EFE-236733149CE6}" destId="{4D76D51E-571C-4B59-9C99-833E5CFDA219}" srcOrd="0" destOrd="0" presId="urn:microsoft.com/office/officeart/2005/8/layout/vList2"/>
    <dgm:cxn modelId="{34AB1216-0AF2-4237-8DF7-890C57CFAF98}" type="presParOf" srcId="{B672D536-C311-46FC-9EFE-236733149CE6}" destId="{1B5349C2-24D9-4F88-91AF-FB78E41F4C5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19E92F-F8BC-4934-BE6E-B5D00D40C13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3B4708-A7C4-45B8-A9CE-46433F1420CC}">
      <dgm:prSet custT="1"/>
      <dgm:spPr/>
      <dgm:t>
        <a:bodyPr/>
        <a:lstStyle/>
        <a:p>
          <a:pPr rtl="0"/>
          <a:r>
            <a:rPr lang="en-US" sz="2000" b="1" dirty="0" smtClean="0">
              <a:latin typeface="EYInterstate" panose="02000503020000020004" pitchFamily="2" charset="0"/>
            </a:rPr>
            <a:t>Services initiated or originated from one part and terminated, received or consumed in another part of Pakistan ? </a:t>
          </a:r>
          <a:endParaRPr lang="en-US" sz="2000" dirty="0">
            <a:latin typeface="EYInterstate" panose="02000503020000020004" pitchFamily="2" charset="0"/>
          </a:endParaRPr>
        </a:p>
      </dgm:t>
    </dgm:pt>
    <dgm:pt modelId="{6820ABA9-55C4-4421-93E4-038A608A1933}" type="parTrans" cxnId="{82320F74-C479-4A8F-8184-1D347E26A269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013464F7-CFA7-4823-A338-7FE93D39DBB6}" type="sibTrans" cxnId="{82320F74-C479-4A8F-8184-1D347E26A269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00BA9254-5DE8-4A24-BF08-80F95F9DE284}" type="pres">
      <dgm:prSet presAssocID="{1719E92F-F8BC-4934-BE6E-B5D00D40C1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3FD952-BE48-47CB-9180-DB0767D9310D}" type="pres">
      <dgm:prSet presAssocID="{DB3B4708-A7C4-45B8-A9CE-46433F1420CC}" presName="parentText" presStyleLbl="node1" presStyleIdx="0" presStyleCnt="1" custLinFactNeighborY="-22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320F74-C479-4A8F-8184-1D347E26A269}" srcId="{1719E92F-F8BC-4934-BE6E-B5D00D40C13A}" destId="{DB3B4708-A7C4-45B8-A9CE-46433F1420CC}" srcOrd="0" destOrd="0" parTransId="{6820ABA9-55C4-4421-93E4-038A608A1933}" sibTransId="{013464F7-CFA7-4823-A338-7FE93D39DBB6}"/>
    <dgm:cxn modelId="{138E60D9-32B9-42D9-8512-FC128FC6F04A}" type="presOf" srcId="{DB3B4708-A7C4-45B8-A9CE-46433F1420CC}" destId="{973FD952-BE48-47CB-9180-DB0767D9310D}" srcOrd="0" destOrd="0" presId="urn:microsoft.com/office/officeart/2005/8/layout/vList2"/>
    <dgm:cxn modelId="{AC7EA955-AB40-4CE9-8676-0AC9904947D0}" type="presOf" srcId="{1719E92F-F8BC-4934-BE6E-B5D00D40C13A}" destId="{00BA9254-5DE8-4A24-BF08-80F95F9DE284}" srcOrd="0" destOrd="0" presId="urn:microsoft.com/office/officeart/2005/8/layout/vList2"/>
    <dgm:cxn modelId="{331BA0C9-FFAB-4D99-BF05-72D9826938C9}" type="presParOf" srcId="{00BA9254-5DE8-4A24-BF08-80F95F9DE284}" destId="{973FD952-BE48-47CB-9180-DB0767D931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C335FA-A8AC-4A5F-AFD3-0AC5DC1AF9A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FF2430-4EA3-4EB4-9E1A-4E892BF8779E}">
      <dgm:prSet custT="1"/>
      <dgm:spPr/>
      <dgm:t>
        <a:bodyPr/>
        <a:lstStyle/>
        <a:p>
          <a:pPr rtl="0"/>
          <a:r>
            <a:rPr lang="en-US" sz="1900" dirty="0">
              <a:latin typeface="EYInterstate" panose="02000503020000020004" pitchFamily="2" charset="0"/>
            </a:rPr>
            <a:t>Section 2(63) of Sindh, 2(29) of Punjab and 2(36) of KPK Acts </a:t>
          </a:r>
          <a:r>
            <a:rPr lang="en-US" sz="1900" dirty="0" smtClean="0">
              <a:latin typeface="EYInterstate" panose="02000503020000020004" pitchFamily="2" charset="0"/>
            </a:rPr>
            <a:t>–</a:t>
          </a:r>
        </a:p>
        <a:p>
          <a:pPr rtl="0"/>
          <a:r>
            <a:rPr lang="en-US" sz="1900" dirty="0" smtClean="0">
              <a:latin typeface="EYInterstate" panose="02000503020000020004" pitchFamily="2" charset="0"/>
            </a:rPr>
            <a:t> </a:t>
          </a:r>
          <a:r>
            <a:rPr lang="en-US" sz="1900" dirty="0">
              <a:latin typeface="EYInterstate" panose="02000503020000020004" pitchFamily="2" charset="0"/>
            </a:rPr>
            <a:t>A “</a:t>
          </a:r>
          <a:r>
            <a:rPr lang="en-US" sz="1900" b="1" dirty="0">
              <a:latin typeface="EYInterstate" panose="02000503020000020004" pitchFamily="2" charset="0"/>
            </a:rPr>
            <a:t>Person</a:t>
          </a:r>
          <a:r>
            <a:rPr lang="en-US" sz="1900" dirty="0">
              <a:latin typeface="EYInterstate" panose="02000503020000020004" pitchFamily="2" charset="0"/>
            </a:rPr>
            <a:t>” means-</a:t>
          </a:r>
        </a:p>
      </dgm:t>
    </dgm:pt>
    <dgm:pt modelId="{4571CDC9-236D-40BA-A188-8FFE965CDA7A}" type="parTrans" cxnId="{49454000-27EF-4AF5-AFA7-5C0DA81B117E}">
      <dgm:prSet/>
      <dgm:spPr/>
      <dgm:t>
        <a:bodyPr/>
        <a:lstStyle/>
        <a:p>
          <a:endParaRPr lang="en-US"/>
        </a:p>
      </dgm:t>
    </dgm:pt>
    <dgm:pt modelId="{52BDE853-C4EB-4DDC-A1F7-8F7EBA1B10A3}" type="sibTrans" cxnId="{49454000-27EF-4AF5-AFA7-5C0DA81B117E}">
      <dgm:prSet/>
      <dgm:spPr/>
      <dgm:t>
        <a:bodyPr/>
        <a:lstStyle/>
        <a:p>
          <a:endParaRPr lang="en-US"/>
        </a:p>
      </dgm:t>
    </dgm:pt>
    <dgm:pt modelId="{150ABAE6-C8CA-4A8D-A1A3-ED372785C114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900" dirty="0">
              <a:latin typeface="EYInterstate" panose="02000503020000020004" pitchFamily="2" charset="0"/>
            </a:rPr>
            <a:t>an </a:t>
          </a:r>
          <a:r>
            <a:rPr lang="en-US" sz="1900" b="1" dirty="0">
              <a:latin typeface="EYInterstate" panose="02000503020000020004" pitchFamily="2" charset="0"/>
            </a:rPr>
            <a:t>individual</a:t>
          </a:r>
        </a:p>
      </dgm:t>
    </dgm:pt>
    <dgm:pt modelId="{31CE5308-E1AA-414A-800F-4A228C8217BA}" type="parTrans" cxnId="{7A648E95-3E85-419E-9112-CED838F2474E}">
      <dgm:prSet/>
      <dgm:spPr/>
      <dgm:t>
        <a:bodyPr/>
        <a:lstStyle/>
        <a:p>
          <a:endParaRPr lang="en-US"/>
        </a:p>
      </dgm:t>
    </dgm:pt>
    <dgm:pt modelId="{B17ED1B7-DAD5-423F-96D3-6E112DF86935}" type="sibTrans" cxnId="{7A648E95-3E85-419E-9112-CED838F2474E}">
      <dgm:prSet/>
      <dgm:spPr/>
      <dgm:t>
        <a:bodyPr/>
        <a:lstStyle/>
        <a:p>
          <a:endParaRPr lang="en-US"/>
        </a:p>
      </dgm:t>
    </dgm:pt>
    <dgm:pt modelId="{004D23A3-8011-45DC-ABD7-AC5DA68D79FB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900" dirty="0">
              <a:latin typeface="EYInterstate" panose="02000503020000020004" pitchFamily="2" charset="0"/>
            </a:rPr>
            <a:t>an </a:t>
          </a:r>
          <a:r>
            <a:rPr lang="en-US" sz="1900" b="1" dirty="0">
              <a:latin typeface="EYInterstate" panose="02000503020000020004" pitchFamily="2" charset="0"/>
            </a:rPr>
            <a:t>association of individuals</a:t>
          </a:r>
          <a:r>
            <a:rPr lang="en-US" sz="1900" dirty="0">
              <a:latin typeface="EYInterstate" panose="02000503020000020004" pitchFamily="2" charset="0"/>
            </a:rPr>
            <a:t> or persons</a:t>
          </a:r>
        </a:p>
      </dgm:t>
    </dgm:pt>
    <dgm:pt modelId="{2A3FDF96-8B62-40AB-B5B8-BA0BF69F3AA8}" type="parTrans" cxnId="{D528266F-EC81-4433-9173-A5B317CAB8EA}">
      <dgm:prSet/>
      <dgm:spPr/>
      <dgm:t>
        <a:bodyPr/>
        <a:lstStyle/>
        <a:p>
          <a:endParaRPr lang="en-US"/>
        </a:p>
      </dgm:t>
    </dgm:pt>
    <dgm:pt modelId="{E92B1F21-A3DF-41A0-BB4B-1F3670653F5F}" type="sibTrans" cxnId="{D528266F-EC81-4433-9173-A5B317CAB8EA}">
      <dgm:prSet/>
      <dgm:spPr/>
      <dgm:t>
        <a:bodyPr/>
        <a:lstStyle/>
        <a:p>
          <a:endParaRPr lang="en-US"/>
        </a:p>
      </dgm:t>
    </dgm:pt>
    <dgm:pt modelId="{DA73B718-49CF-4CB2-B272-B49B2D8CCE16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900" dirty="0">
              <a:latin typeface="EYInterstate" panose="02000503020000020004" pitchFamily="2" charset="0"/>
            </a:rPr>
            <a:t>a </a:t>
          </a:r>
          <a:r>
            <a:rPr lang="en-US" sz="1900" b="1" dirty="0">
              <a:latin typeface="EYInterstate" panose="02000503020000020004" pitchFamily="2" charset="0"/>
            </a:rPr>
            <a:t>company</a:t>
          </a:r>
        </a:p>
      </dgm:t>
    </dgm:pt>
    <dgm:pt modelId="{B7E72BC0-9BDC-4BCE-957B-296691EBC70F}" type="parTrans" cxnId="{3FB0BA3E-1B8A-4640-B7C7-43FB146AE142}">
      <dgm:prSet/>
      <dgm:spPr/>
      <dgm:t>
        <a:bodyPr/>
        <a:lstStyle/>
        <a:p>
          <a:endParaRPr lang="en-US"/>
        </a:p>
      </dgm:t>
    </dgm:pt>
    <dgm:pt modelId="{E78AE733-3724-4C23-A186-B8D0D7D9E625}" type="sibTrans" cxnId="{3FB0BA3E-1B8A-4640-B7C7-43FB146AE142}">
      <dgm:prSet/>
      <dgm:spPr/>
      <dgm:t>
        <a:bodyPr/>
        <a:lstStyle/>
        <a:p>
          <a:endParaRPr lang="en-US"/>
        </a:p>
      </dgm:t>
    </dgm:pt>
    <dgm:pt modelId="{EF6A519D-0AB8-4C83-9B7F-D7B5047033E9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900" dirty="0">
              <a:latin typeface="EYInterstate" panose="02000503020000020004" pitchFamily="2" charset="0"/>
            </a:rPr>
            <a:t>Federal or a Provincial </a:t>
          </a:r>
          <a:r>
            <a:rPr lang="en-US" sz="1900" b="1" dirty="0">
              <a:latin typeface="EYInterstate" panose="02000503020000020004" pitchFamily="2" charset="0"/>
            </a:rPr>
            <a:t>Government</a:t>
          </a:r>
        </a:p>
      </dgm:t>
    </dgm:pt>
    <dgm:pt modelId="{C0172AFC-3CFA-493C-B50C-81395B3BFFAE}" type="parTrans" cxnId="{02AB93FC-8575-4B6E-8E88-3122F27B34C9}">
      <dgm:prSet/>
      <dgm:spPr/>
      <dgm:t>
        <a:bodyPr/>
        <a:lstStyle/>
        <a:p>
          <a:endParaRPr lang="en-US"/>
        </a:p>
      </dgm:t>
    </dgm:pt>
    <dgm:pt modelId="{90CD043B-90CF-41AC-BC97-F68DA432C658}" type="sibTrans" cxnId="{02AB93FC-8575-4B6E-8E88-3122F27B34C9}">
      <dgm:prSet/>
      <dgm:spPr/>
      <dgm:t>
        <a:bodyPr/>
        <a:lstStyle/>
        <a:p>
          <a:endParaRPr lang="en-US"/>
        </a:p>
      </dgm:t>
    </dgm:pt>
    <dgm:pt modelId="{9F05FCD0-7E54-403F-8345-C8315DA7065C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900" dirty="0">
              <a:latin typeface="EYInterstate" panose="02000503020000020004" pitchFamily="2" charset="0"/>
            </a:rPr>
            <a:t>a local authority or </a:t>
          </a:r>
          <a:r>
            <a:rPr lang="en-US" sz="1900" b="1" dirty="0">
              <a:latin typeface="EYInterstate" panose="02000503020000020004" pitchFamily="2" charset="0"/>
            </a:rPr>
            <a:t>local government</a:t>
          </a:r>
          <a:r>
            <a:rPr lang="en-US" sz="1900" dirty="0">
              <a:latin typeface="EYInterstate" panose="02000503020000020004" pitchFamily="2" charset="0"/>
            </a:rPr>
            <a:t>, or</a:t>
          </a:r>
        </a:p>
      </dgm:t>
    </dgm:pt>
    <dgm:pt modelId="{7D937052-D9F4-439C-B4BC-4E4BE832CC33}" type="parTrans" cxnId="{5A0AB6A7-A367-45B5-A44B-9E9564B205E9}">
      <dgm:prSet/>
      <dgm:spPr/>
      <dgm:t>
        <a:bodyPr/>
        <a:lstStyle/>
        <a:p>
          <a:endParaRPr lang="en-US"/>
        </a:p>
      </dgm:t>
    </dgm:pt>
    <dgm:pt modelId="{89A29C01-737E-4882-A1CA-2285B37787D2}" type="sibTrans" cxnId="{5A0AB6A7-A367-45B5-A44B-9E9564B205E9}">
      <dgm:prSet/>
      <dgm:spPr/>
      <dgm:t>
        <a:bodyPr/>
        <a:lstStyle/>
        <a:p>
          <a:endParaRPr lang="en-US"/>
        </a:p>
      </dgm:t>
    </dgm:pt>
    <dgm:pt modelId="{B487F13B-EFF8-41DD-A0E0-0B07406D6270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1900" dirty="0">
              <a:latin typeface="EYInterstate" panose="02000503020000020004" pitchFamily="2" charset="0"/>
            </a:rPr>
            <a:t>a </a:t>
          </a:r>
          <a:r>
            <a:rPr lang="en-US" sz="1900" b="1" dirty="0">
              <a:latin typeface="EYInterstate" panose="02000503020000020004" pitchFamily="2" charset="0"/>
            </a:rPr>
            <a:t>foreign government</a:t>
          </a:r>
          <a:r>
            <a:rPr lang="en-US" sz="1900" dirty="0">
              <a:latin typeface="EYInterstate" panose="02000503020000020004" pitchFamily="2" charset="0"/>
            </a:rPr>
            <a:t>, a political subdivision of a foreign government, or  a public international organization</a:t>
          </a:r>
        </a:p>
      </dgm:t>
    </dgm:pt>
    <dgm:pt modelId="{062804AE-BB5C-46F8-BE30-AB08E222FFDA}" type="parTrans" cxnId="{31184ECD-6B52-487B-9B66-DF966E92A906}">
      <dgm:prSet/>
      <dgm:spPr/>
      <dgm:t>
        <a:bodyPr/>
        <a:lstStyle/>
        <a:p>
          <a:endParaRPr lang="en-US"/>
        </a:p>
      </dgm:t>
    </dgm:pt>
    <dgm:pt modelId="{64DB3B09-5D86-418A-98D2-DCFFAFDC16BD}" type="sibTrans" cxnId="{31184ECD-6B52-487B-9B66-DF966E92A906}">
      <dgm:prSet/>
      <dgm:spPr/>
      <dgm:t>
        <a:bodyPr/>
        <a:lstStyle/>
        <a:p>
          <a:endParaRPr lang="en-US"/>
        </a:p>
      </dgm:t>
    </dgm:pt>
    <dgm:pt modelId="{F3095A70-03E2-499B-9A00-DA298290DEF0}" type="pres">
      <dgm:prSet presAssocID="{6EC335FA-A8AC-4A5F-AFD3-0AC5DC1AF9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7440D3-B012-4FE3-AEDA-536BD143185D}" type="pres">
      <dgm:prSet presAssocID="{3AFF2430-4EA3-4EB4-9E1A-4E892BF8779E}" presName="parentText" presStyleLbl="node1" presStyleIdx="0" presStyleCnt="1" custScaleY="71826" custLinFactNeighborY="-4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57567-637C-4796-99B6-7044800594CF}" type="pres">
      <dgm:prSet presAssocID="{3AFF2430-4EA3-4EB4-9E1A-4E892BF8779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648E95-3E85-419E-9112-CED838F2474E}" srcId="{3AFF2430-4EA3-4EB4-9E1A-4E892BF8779E}" destId="{150ABAE6-C8CA-4A8D-A1A3-ED372785C114}" srcOrd="0" destOrd="0" parTransId="{31CE5308-E1AA-414A-800F-4A228C8217BA}" sibTransId="{B17ED1B7-DAD5-423F-96D3-6E112DF86935}"/>
    <dgm:cxn modelId="{18340613-EF0B-49DF-B021-BAB0DE5E02B4}" type="presOf" srcId="{9F05FCD0-7E54-403F-8345-C8315DA7065C}" destId="{4AE57567-637C-4796-99B6-7044800594CF}" srcOrd="0" destOrd="4" presId="urn:microsoft.com/office/officeart/2005/8/layout/vList2"/>
    <dgm:cxn modelId="{A3BAC3C8-A97A-437A-83BD-8E8B36D1896E}" type="presOf" srcId="{DA73B718-49CF-4CB2-B272-B49B2D8CCE16}" destId="{4AE57567-637C-4796-99B6-7044800594CF}" srcOrd="0" destOrd="2" presId="urn:microsoft.com/office/officeart/2005/8/layout/vList2"/>
    <dgm:cxn modelId="{5A0AB6A7-A367-45B5-A44B-9E9564B205E9}" srcId="{3AFF2430-4EA3-4EB4-9E1A-4E892BF8779E}" destId="{9F05FCD0-7E54-403F-8345-C8315DA7065C}" srcOrd="4" destOrd="0" parTransId="{7D937052-D9F4-439C-B4BC-4E4BE832CC33}" sibTransId="{89A29C01-737E-4882-A1CA-2285B37787D2}"/>
    <dgm:cxn modelId="{81E558C7-7ABC-4A59-A547-99BD1F92D471}" type="presOf" srcId="{6EC335FA-A8AC-4A5F-AFD3-0AC5DC1AF9A8}" destId="{F3095A70-03E2-499B-9A00-DA298290DEF0}" srcOrd="0" destOrd="0" presId="urn:microsoft.com/office/officeart/2005/8/layout/vList2"/>
    <dgm:cxn modelId="{31184ECD-6B52-487B-9B66-DF966E92A906}" srcId="{3AFF2430-4EA3-4EB4-9E1A-4E892BF8779E}" destId="{B487F13B-EFF8-41DD-A0E0-0B07406D6270}" srcOrd="5" destOrd="0" parTransId="{062804AE-BB5C-46F8-BE30-AB08E222FFDA}" sibTransId="{64DB3B09-5D86-418A-98D2-DCFFAFDC16BD}"/>
    <dgm:cxn modelId="{02AB93FC-8575-4B6E-8E88-3122F27B34C9}" srcId="{3AFF2430-4EA3-4EB4-9E1A-4E892BF8779E}" destId="{EF6A519D-0AB8-4C83-9B7F-D7B5047033E9}" srcOrd="3" destOrd="0" parTransId="{C0172AFC-3CFA-493C-B50C-81395B3BFFAE}" sibTransId="{90CD043B-90CF-41AC-BC97-F68DA432C658}"/>
    <dgm:cxn modelId="{3951E47F-6052-4F77-8EAA-3B0C875C4930}" type="presOf" srcId="{EF6A519D-0AB8-4C83-9B7F-D7B5047033E9}" destId="{4AE57567-637C-4796-99B6-7044800594CF}" srcOrd="0" destOrd="3" presId="urn:microsoft.com/office/officeart/2005/8/layout/vList2"/>
    <dgm:cxn modelId="{B1286FA9-F871-4E37-8BCD-2FA90E4C16BF}" type="presOf" srcId="{3AFF2430-4EA3-4EB4-9E1A-4E892BF8779E}" destId="{4E7440D3-B012-4FE3-AEDA-536BD143185D}" srcOrd="0" destOrd="0" presId="urn:microsoft.com/office/officeart/2005/8/layout/vList2"/>
    <dgm:cxn modelId="{3FB0BA3E-1B8A-4640-B7C7-43FB146AE142}" srcId="{3AFF2430-4EA3-4EB4-9E1A-4E892BF8779E}" destId="{DA73B718-49CF-4CB2-B272-B49B2D8CCE16}" srcOrd="2" destOrd="0" parTransId="{B7E72BC0-9BDC-4BCE-957B-296691EBC70F}" sibTransId="{E78AE733-3724-4C23-A186-B8D0D7D9E625}"/>
    <dgm:cxn modelId="{ADB30224-4355-44DA-A9FD-317661149922}" type="presOf" srcId="{B487F13B-EFF8-41DD-A0E0-0B07406D6270}" destId="{4AE57567-637C-4796-99B6-7044800594CF}" srcOrd="0" destOrd="5" presId="urn:microsoft.com/office/officeart/2005/8/layout/vList2"/>
    <dgm:cxn modelId="{EE2B5D9D-8403-4B28-A34B-C9F2AD134400}" type="presOf" srcId="{150ABAE6-C8CA-4A8D-A1A3-ED372785C114}" destId="{4AE57567-637C-4796-99B6-7044800594CF}" srcOrd="0" destOrd="0" presId="urn:microsoft.com/office/officeart/2005/8/layout/vList2"/>
    <dgm:cxn modelId="{20EC4A35-7E0E-43D3-88C5-1206B6D2E3D5}" type="presOf" srcId="{004D23A3-8011-45DC-ABD7-AC5DA68D79FB}" destId="{4AE57567-637C-4796-99B6-7044800594CF}" srcOrd="0" destOrd="1" presId="urn:microsoft.com/office/officeart/2005/8/layout/vList2"/>
    <dgm:cxn modelId="{D528266F-EC81-4433-9173-A5B317CAB8EA}" srcId="{3AFF2430-4EA3-4EB4-9E1A-4E892BF8779E}" destId="{004D23A3-8011-45DC-ABD7-AC5DA68D79FB}" srcOrd="1" destOrd="0" parTransId="{2A3FDF96-8B62-40AB-B5B8-BA0BF69F3AA8}" sibTransId="{E92B1F21-A3DF-41A0-BB4B-1F3670653F5F}"/>
    <dgm:cxn modelId="{49454000-27EF-4AF5-AFA7-5C0DA81B117E}" srcId="{6EC335FA-A8AC-4A5F-AFD3-0AC5DC1AF9A8}" destId="{3AFF2430-4EA3-4EB4-9E1A-4E892BF8779E}" srcOrd="0" destOrd="0" parTransId="{4571CDC9-236D-40BA-A188-8FFE965CDA7A}" sibTransId="{52BDE853-C4EB-4DDC-A1F7-8F7EBA1B10A3}"/>
    <dgm:cxn modelId="{439BAB0D-7E39-4E98-AED5-C37138D9714D}" type="presParOf" srcId="{F3095A70-03E2-499B-9A00-DA298290DEF0}" destId="{4E7440D3-B012-4FE3-AEDA-536BD143185D}" srcOrd="0" destOrd="0" presId="urn:microsoft.com/office/officeart/2005/8/layout/vList2"/>
    <dgm:cxn modelId="{41C8E59C-BE6D-4045-9466-1EC1393CDE34}" type="presParOf" srcId="{F3095A70-03E2-499B-9A00-DA298290DEF0}" destId="{4AE57567-637C-4796-99B6-7044800594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75C77-0652-4F5C-AE5C-91B7C6AAE616}">
      <dsp:nvSpPr>
        <dsp:cNvPr id="0" name=""/>
        <dsp:cNvSpPr/>
      </dsp:nvSpPr>
      <dsp:spPr>
        <a:xfrm>
          <a:off x="0" y="623"/>
          <a:ext cx="822960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99CBB5-F4A2-487C-9C0E-39E298CE143F}">
      <dsp:nvSpPr>
        <dsp:cNvPr id="0" name=""/>
        <dsp:cNvSpPr/>
      </dsp:nvSpPr>
      <dsp:spPr>
        <a:xfrm>
          <a:off x="0" y="623"/>
          <a:ext cx="8229600" cy="392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EYInterstate" panose="02000503020000020004" pitchFamily="2" charset="0"/>
            </a:rPr>
            <a:t>Sales Tax on Services in Pakistan – An overview </a:t>
          </a:r>
          <a:endParaRPr lang="en-US" sz="1800" b="1" kern="1200" dirty="0">
            <a:latin typeface="EYInterstate" panose="02000503020000020004" pitchFamily="2" charset="0"/>
          </a:endParaRPr>
        </a:p>
      </dsp:txBody>
      <dsp:txXfrm>
        <a:off x="0" y="623"/>
        <a:ext cx="8229600" cy="392996"/>
      </dsp:txXfrm>
    </dsp:sp>
    <dsp:sp modelId="{1B29DADE-64EF-4259-906B-0EC15E8DAD4C}">
      <dsp:nvSpPr>
        <dsp:cNvPr id="0" name=""/>
        <dsp:cNvSpPr/>
      </dsp:nvSpPr>
      <dsp:spPr>
        <a:xfrm>
          <a:off x="0" y="393620"/>
          <a:ext cx="822960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0AEED7-BB91-4BBE-B4E5-8A4CAF086F7E}">
      <dsp:nvSpPr>
        <dsp:cNvPr id="0" name=""/>
        <dsp:cNvSpPr/>
      </dsp:nvSpPr>
      <dsp:spPr>
        <a:xfrm>
          <a:off x="0" y="393620"/>
          <a:ext cx="8229600" cy="392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EYInterstate" panose="02000503020000020004" pitchFamily="2" charset="0"/>
            </a:rPr>
            <a:t>A- Charging Provisions</a:t>
          </a:r>
          <a:endParaRPr lang="en-US" sz="1800" b="1" kern="1200" dirty="0">
            <a:latin typeface="EYInterstate" panose="02000503020000020004" pitchFamily="2" charset="0"/>
          </a:endParaRPr>
        </a:p>
      </dsp:txBody>
      <dsp:txXfrm>
        <a:off x="0" y="393620"/>
        <a:ext cx="8229600" cy="392996"/>
      </dsp:txXfrm>
    </dsp:sp>
    <dsp:sp modelId="{7CF631A3-AA01-4B98-822E-2C0EC1E7F212}">
      <dsp:nvSpPr>
        <dsp:cNvPr id="0" name=""/>
        <dsp:cNvSpPr/>
      </dsp:nvSpPr>
      <dsp:spPr>
        <a:xfrm>
          <a:off x="0" y="786616"/>
          <a:ext cx="822960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689304-6CE2-4947-927E-CFC197DDB323}">
      <dsp:nvSpPr>
        <dsp:cNvPr id="0" name=""/>
        <dsp:cNvSpPr/>
      </dsp:nvSpPr>
      <dsp:spPr>
        <a:xfrm>
          <a:off x="0" y="786616"/>
          <a:ext cx="8229600" cy="392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EYInterstate" panose="02000503020000020004" pitchFamily="2" charset="0"/>
            </a:rPr>
            <a:t>1- Taxable Services</a:t>
          </a:r>
          <a:endParaRPr lang="en-US" sz="1800" kern="1200" dirty="0">
            <a:latin typeface="EYInterstate" panose="02000503020000020004" pitchFamily="2" charset="0"/>
          </a:endParaRPr>
        </a:p>
      </dsp:txBody>
      <dsp:txXfrm>
        <a:off x="0" y="786616"/>
        <a:ext cx="8229600" cy="392996"/>
      </dsp:txXfrm>
    </dsp:sp>
    <dsp:sp modelId="{220C4702-1745-4B53-9A0F-04B3BE9E6051}">
      <dsp:nvSpPr>
        <dsp:cNvPr id="0" name=""/>
        <dsp:cNvSpPr/>
      </dsp:nvSpPr>
      <dsp:spPr>
        <a:xfrm>
          <a:off x="0" y="1179612"/>
          <a:ext cx="822960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B17F41-D089-449E-ADCE-670A845C8411}">
      <dsp:nvSpPr>
        <dsp:cNvPr id="0" name=""/>
        <dsp:cNvSpPr/>
      </dsp:nvSpPr>
      <dsp:spPr>
        <a:xfrm>
          <a:off x="0" y="1179612"/>
          <a:ext cx="8229600" cy="392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EYInterstate" panose="02000503020000020004" pitchFamily="2" charset="0"/>
            </a:rPr>
            <a:t>2- Definitions of Person, Resident and Place of Business</a:t>
          </a:r>
          <a:endParaRPr lang="en-US" sz="1800" kern="1200" dirty="0">
            <a:latin typeface="EYInterstate" panose="02000503020000020004" pitchFamily="2" charset="0"/>
          </a:endParaRPr>
        </a:p>
      </dsp:txBody>
      <dsp:txXfrm>
        <a:off x="0" y="1179612"/>
        <a:ext cx="8229600" cy="392996"/>
      </dsp:txXfrm>
    </dsp:sp>
    <dsp:sp modelId="{C837FDE5-40FA-4A50-9EAC-1C87C69586DD}">
      <dsp:nvSpPr>
        <dsp:cNvPr id="0" name=""/>
        <dsp:cNvSpPr/>
      </dsp:nvSpPr>
      <dsp:spPr>
        <a:xfrm>
          <a:off x="0" y="1572609"/>
          <a:ext cx="822960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F85BA3-917D-4920-8E29-45CE611FD624}">
      <dsp:nvSpPr>
        <dsp:cNvPr id="0" name=""/>
        <dsp:cNvSpPr/>
      </dsp:nvSpPr>
      <dsp:spPr>
        <a:xfrm>
          <a:off x="0" y="1572609"/>
          <a:ext cx="8229600" cy="392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EYInterstate" panose="02000503020000020004" pitchFamily="2" charset="0"/>
            </a:rPr>
            <a:t>3- Value, rates and time of providing of taxable services</a:t>
          </a:r>
          <a:endParaRPr lang="en-US" sz="1800" kern="1200" dirty="0">
            <a:latin typeface="EYInterstate" panose="02000503020000020004" pitchFamily="2" charset="0"/>
          </a:endParaRPr>
        </a:p>
      </dsp:txBody>
      <dsp:txXfrm>
        <a:off x="0" y="1572609"/>
        <a:ext cx="8229600" cy="392996"/>
      </dsp:txXfrm>
    </dsp:sp>
    <dsp:sp modelId="{13F2FED5-B17C-462A-A9DE-BE57ADF2406F}">
      <dsp:nvSpPr>
        <dsp:cNvPr id="0" name=""/>
        <dsp:cNvSpPr/>
      </dsp:nvSpPr>
      <dsp:spPr>
        <a:xfrm>
          <a:off x="0" y="1965605"/>
          <a:ext cx="822960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A7A82A-4C6E-4108-8141-D4C05664CF50}">
      <dsp:nvSpPr>
        <dsp:cNvPr id="0" name=""/>
        <dsp:cNvSpPr/>
      </dsp:nvSpPr>
      <dsp:spPr>
        <a:xfrm>
          <a:off x="0" y="1965605"/>
          <a:ext cx="8229600" cy="392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EYInterstate" panose="02000503020000020004" pitchFamily="2" charset="0"/>
            </a:rPr>
            <a:t>4- Schedule/List of Taxable and Exempt services  </a:t>
          </a:r>
          <a:endParaRPr lang="en-US" sz="1800" kern="1200" dirty="0">
            <a:latin typeface="EYInterstate" panose="02000503020000020004" pitchFamily="2" charset="0"/>
          </a:endParaRPr>
        </a:p>
      </dsp:txBody>
      <dsp:txXfrm>
        <a:off x="0" y="1965605"/>
        <a:ext cx="8229600" cy="392996"/>
      </dsp:txXfrm>
    </dsp:sp>
    <dsp:sp modelId="{7056C318-FDF8-4FCA-9243-E1DC5739EF55}">
      <dsp:nvSpPr>
        <dsp:cNvPr id="0" name=""/>
        <dsp:cNvSpPr/>
      </dsp:nvSpPr>
      <dsp:spPr>
        <a:xfrm>
          <a:off x="0" y="2358601"/>
          <a:ext cx="822960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3CA9AD-715C-41C9-A552-51420C37823C}">
      <dsp:nvSpPr>
        <dsp:cNvPr id="0" name=""/>
        <dsp:cNvSpPr/>
      </dsp:nvSpPr>
      <dsp:spPr>
        <a:xfrm>
          <a:off x="0" y="2358601"/>
          <a:ext cx="8229600" cy="392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EYInterstate" panose="02000503020000020004" pitchFamily="2" charset="0"/>
            </a:rPr>
            <a:t>5- Person liable to pay tax - </a:t>
          </a:r>
          <a:r>
            <a:rPr lang="en-US" sz="1800" b="1" kern="1200" dirty="0" smtClean="0">
              <a:latin typeface="EYInterstate" panose="02000503020000020004" pitchFamily="2" charset="0"/>
            </a:rPr>
            <a:t>Reverse Charge</a:t>
          </a:r>
          <a:endParaRPr lang="en-US" sz="1800" b="1" kern="1200" dirty="0">
            <a:latin typeface="EYInterstate" panose="02000503020000020004" pitchFamily="2" charset="0"/>
          </a:endParaRPr>
        </a:p>
      </dsp:txBody>
      <dsp:txXfrm>
        <a:off x="0" y="2358601"/>
        <a:ext cx="8229600" cy="392996"/>
      </dsp:txXfrm>
    </dsp:sp>
    <dsp:sp modelId="{CEB1CAC0-9E5B-4917-9E15-EFABF47CC259}">
      <dsp:nvSpPr>
        <dsp:cNvPr id="0" name=""/>
        <dsp:cNvSpPr/>
      </dsp:nvSpPr>
      <dsp:spPr>
        <a:xfrm>
          <a:off x="0" y="2751598"/>
          <a:ext cx="822960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505342-0DCE-4F4C-B7CE-671B77FB40E2}">
      <dsp:nvSpPr>
        <dsp:cNvPr id="0" name=""/>
        <dsp:cNvSpPr/>
      </dsp:nvSpPr>
      <dsp:spPr>
        <a:xfrm>
          <a:off x="0" y="2751598"/>
          <a:ext cx="8229600" cy="392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EYInterstate" panose="02000503020000020004" pitchFamily="2" charset="0"/>
            </a:rPr>
            <a:t>B- Determination of tax liability</a:t>
          </a:r>
          <a:endParaRPr lang="en-US" sz="1800" kern="1200" dirty="0">
            <a:latin typeface="EYInterstate" panose="02000503020000020004" pitchFamily="2" charset="0"/>
          </a:endParaRPr>
        </a:p>
      </dsp:txBody>
      <dsp:txXfrm>
        <a:off x="0" y="2751598"/>
        <a:ext cx="8229600" cy="392996"/>
      </dsp:txXfrm>
    </dsp:sp>
    <dsp:sp modelId="{454AE8E6-3E90-4730-829B-84DFF902FAB0}">
      <dsp:nvSpPr>
        <dsp:cNvPr id="0" name=""/>
        <dsp:cNvSpPr/>
      </dsp:nvSpPr>
      <dsp:spPr>
        <a:xfrm>
          <a:off x="0" y="3144594"/>
          <a:ext cx="822960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6E28AA-C26C-4666-B2A8-7B259D8BB48F}">
      <dsp:nvSpPr>
        <dsp:cNvPr id="0" name=""/>
        <dsp:cNvSpPr/>
      </dsp:nvSpPr>
      <dsp:spPr>
        <a:xfrm>
          <a:off x="0" y="3144594"/>
          <a:ext cx="8229600" cy="392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EYInterstate" panose="02000503020000020004" pitchFamily="2" charset="0"/>
            </a:rPr>
            <a:t>6- Input adjustments</a:t>
          </a:r>
          <a:endParaRPr lang="en-US" sz="1800" kern="1200" dirty="0">
            <a:latin typeface="EYInterstate" panose="02000503020000020004" pitchFamily="2" charset="0"/>
          </a:endParaRPr>
        </a:p>
      </dsp:txBody>
      <dsp:txXfrm>
        <a:off x="0" y="3144594"/>
        <a:ext cx="8229600" cy="392996"/>
      </dsp:txXfrm>
    </dsp:sp>
    <dsp:sp modelId="{B30C2C94-9266-43C9-BBF5-CC53565A1066}">
      <dsp:nvSpPr>
        <dsp:cNvPr id="0" name=""/>
        <dsp:cNvSpPr/>
      </dsp:nvSpPr>
      <dsp:spPr>
        <a:xfrm>
          <a:off x="0" y="3537590"/>
          <a:ext cx="822960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0729F6-1AC7-4B59-B0D5-E90A940E0982}">
      <dsp:nvSpPr>
        <dsp:cNvPr id="0" name=""/>
        <dsp:cNvSpPr/>
      </dsp:nvSpPr>
      <dsp:spPr>
        <a:xfrm>
          <a:off x="0" y="3537590"/>
          <a:ext cx="8229600" cy="392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EYInterstate" panose="02000503020000020004" pitchFamily="2" charset="0"/>
            </a:rPr>
            <a:t>7- Input tax not allowed</a:t>
          </a:r>
          <a:endParaRPr lang="en-US" sz="1800" kern="1200" dirty="0">
            <a:latin typeface="EYInterstate" panose="02000503020000020004" pitchFamily="2" charset="0"/>
          </a:endParaRPr>
        </a:p>
      </dsp:txBody>
      <dsp:txXfrm>
        <a:off x="0" y="3537590"/>
        <a:ext cx="8229600" cy="392996"/>
      </dsp:txXfrm>
    </dsp:sp>
    <dsp:sp modelId="{D82BDB82-8AA7-446A-BD64-D0D4F64A81CD}">
      <dsp:nvSpPr>
        <dsp:cNvPr id="0" name=""/>
        <dsp:cNvSpPr/>
      </dsp:nvSpPr>
      <dsp:spPr>
        <a:xfrm>
          <a:off x="0" y="3930587"/>
          <a:ext cx="822960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D3DAC5-4343-4D3A-8CF2-AD8C9238D5E0}">
      <dsp:nvSpPr>
        <dsp:cNvPr id="0" name=""/>
        <dsp:cNvSpPr/>
      </dsp:nvSpPr>
      <dsp:spPr>
        <a:xfrm>
          <a:off x="0" y="3930587"/>
          <a:ext cx="8229600" cy="392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EYInterstate" panose="02000503020000020004" pitchFamily="2" charset="0"/>
            </a:rPr>
            <a:t>8- Apportionment of input tax</a:t>
          </a:r>
          <a:endParaRPr lang="en-US" sz="1800" kern="1200" dirty="0">
            <a:latin typeface="EYInterstate" panose="02000503020000020004" pitchFamily="2" charset="0"/>
          </a:endParaRPr>
        </a:p>
      </dsp:txBody>
      <dsp:txXfrm>
        <a:off x="0" y="3930587"/>
        <a:ext cx="8229600" cy="392996"/>
      </dsp:txXfrm>
    </dsp:sp>
    <dsp:sp modelId="{3C58FBBF-8DF1-4BE4-BB39-49D23698A605}">
      <dsp:nvSpPr>
        <dsp:cNvPr id="0" name=""/>
        <dsp:cNvSpPr/>
      </dsp:nvSpPr>
      <dsp:spPr>
        <a:xfrm>
          <a:off x="0" y="4323583"/>
          <a:ext cx="822960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84BC1E-F816-4CD9-97FE-6FD91CD00BA4}">
      <dsp:nvSpPr>
        <dsp:cNvPr id="0" name=""/>
        <dsp:cNvSpPr/>
      </dsp:nvSpPr>
      <dsp:spPr>
        <a:xfrm>
          <a:off x="0" y="4323583"/>
          <a:ext cx="8229600" cy="392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EYInterstate" panose="02000503020000020004" pitchFamily="2" charset="0"/>
            </a:rPr>
            <a:t>9- Debit and Credit Notes </a:t>
          </a:r>
          <a:endParaRPr lang="en-US" sz="1800" kern="1200" dirty="0">
            <a:latin typeface="EYInterstate" panose="02000503020000020004" pitchFamily="2" charset="0"/>
          </a:endParaRPr>
        </a:p>
      </dsp:txBody>
      <dsp:txXfrm>
        <a:off x="0" y="4323583"/>
        <a:ext cx="8229600" cy="392996"/>
      </dsp:txXfrm>
    </dsp:sp>
    <dsp:sp modelId="{E0F41EE2-1447-4175-81CD-71B7DA34EE32}">
      <dsp:nvSpPr>
        <dsp:cNvPr id="0" name=""/>
        <dsp:cNvSpPr/>
      </dsp:nvSpPr>
      <dsp:spPr>
        <a:xfrm>
          <a:off x="0" y="4716579"/>
          <a:ext cx="8229600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9BC8DA-73D8-4216-8977-EA7301579D7B}">
      <dsp:nvSpPr>
        <dsp:cNvPr id="0" name=""/>
        <dsp:cNvSpPr/>
      </dsp:nvSpPr>
      <dsp:spPr>
        <a:xfrm>
          <a:off x="0" y="4716579"/>
          <a:ext cx="8229600" cy="392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EYInterstate" panose="02000503020000020004" pitchFamily="2" charset="0"/>
            </a:rPr>
            <a:t>10- Carry Forward and Refund of Tax</a:t>
          </a:r>
          <a:endParaRPr lang="en-US" sz="1800" kern="1200" dirty="0">
            <a:latin typeface="EYInterstate" panose="02000503020000020004" pitchFamily="2" charset="0"/>
          </a:endParaRPr>
        </a:p>
      </dsp:txBody>
      <dsp:txXfrm>
        <a:off x="0" y="4716579"/>
        <a:ext cx="8229600" cy="3929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A7449-9399-4213-B9C6-8A9C4DEB6A67}">
      <dsp:nvSpPr>
        <dsp:cNvPr id="0" name=""/>
        <dsp:cNvSpPr/>
      </dsp:nvSpPr>
      <dsp:spPr>
        <a:xfrm>
          <a:off x="0" y="0"/>
          <a:ext cx="8939285" cy="9151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EYInterstate" panose="02000503020000020004" pitchFamily="2" charset="0"/>
            </a:rPr>
            <a:t>Section 2(64) of Sindh, 2(30) of Punjab and 2(37) of KPK Acts - </a:t>
          </a:r>
          <a:r>
            <a:rPr lang="en-US" sz="2000" b="1" kern="1200" dirty="0">
              <a:latin typeface="EYInterstate" panose="02000503020000020004" pitchFamily="2" charset="0"/>
            </a:rPr>
            <a:t>“Place of Business” means whenever a person </a:t>
          </a:r>
          <a:r>
            <a:rPr lang="en-US" sz="2000" kern="1200" dirty="0">
              <a:latin typeface="EYInterstate" panose="02000503020000020004" pitchFamily="2" charset="0"/>
            </a:rPr>
            <a:t>-</a:t>
          </a:r>
        </a:p>
      </dsp:txBody>
      <dsp:txXfrm>
        <a:off x="44674" y="44674"/>
        <a:ext cx="8849937" cy="825813"/>
      </dsp:txXfrm>
    </dsp:sp>
    <dsp:sp modelId="{E6568A26-4634-42BC-9EE9-F7B57DEA8E6E}">
      <dsp:nvSpPr>
        <dsp:cNvPr id="0" name=""/>
        <dsp:cNvSpPr/>
      </dsp:nvSpPr>
      <dsp:spPr>
        <a:xfrm>
          <a:off x="0" y="811605"/>
          <a:ext cx="8939285" cy="1966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822" tIns="11430" rIns="64008" bIns="11430" numCol="1" spcCol="1270" anchor="t" anchorCtr="0">
          <a:noAutofit/>
        </a:bodyPr>
        <a:lstStyle/>
        <a:p>
          <a:pPr marL="274320" lvl="1" indent="-57150" algn="l" defTabSz="400050" rtl="0">
            <a:lnSpc>
              <a:spcPct val="100000"/>
            </a:lnSpc>
            <a:spcBef>
              <a:spcPct val="0"/>
            </a:spcBef>
            <a:spcAft>
              <a:spcPts val="800"/>
            </a:spcAft>
            <a:buChar char="••"/>
          </a:pPr>
          <a:endParaRPr lang="en-US" sz="900" kern="1200" dirty="0">
            <a:latin typeface="EYInterstate" panose="02000503020000020004" pitchFamily="2" charset="0"/>
          </a:endParaRPr>
        </a:p>
        <a:p>
          <a:pPr marL="274320" lvl="1" indent="-228600" algn="l" defTabSz="889000" rtl="0">
            <a:lnSpc>
              <a:spcPct val="10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2000" b="1" kern="1200" dirty="0">
              <a:latin typeface="EYInterstate" panose="02000503020000020004" pitchFamily="2" charset="0"/>
            </a:rPr>
            <a:t>owns, rents, shares</a:t>
          </a:r>
          <a:r>
            <a:rPr lang="en-US" sz="2000" kern="1200" dirty="0">
              <a:latin typeface="EYInterstate" panose="02000503020000020004" pitchFamily="2" charset="0"/>
            </a:rPr>
            <a:t> or in any other manner </a:t>
          </a:r>
          <a:r>
            <a:rPr lang="en-US" sz="2000" b="1" kern="1200" dirty="0">
              <a:latin typeface="EYInterstate" panose="02000503020000020004" pitchFamily="2" charset="0"/>
            </a:rPr>
            <a:t>occupies a space</a:t>
          </a:r>
          <a:r>
            <a:rPr lang="en-US" sz="2000" kern="1200" dirty="0">
              <a:latin typeface="EYInterstate" panose="02000503020000020004" pitchFamily="2" charset="0"/>
            </a:rPr>
            <a:t> in the Province from where he </a:t>
          </a:r>
          <a:r>
            <a:rPr lang="en-US" sz="2000" b="1" kern="1200" dirty="0">
              <a:latin typeface="EYInterstate" panose="02000503020000020004" pitchFamily="2" charset="0"/>
            </a:rPr>
            <a:t>carries on an economic activity</a:t>
          </a:r>
          <a:r>
            <a:rPr lang="en-US" sz="2000" kern="1200" dirty="0">
              <a:latin typeface="EYInterstate" panose="02000503020000020004" pitchFamily="2" charset="0"/>
            </a:rPr>
            <a:t> </a:t>
          </a:r>
          <a:r>
            <a:rPr lang="en-US" sz="2000" b="1" kern="1200" dirty="0">
              <a:latin typeface="EYInterstate" panose="02000503020000020004" pitchFamily="2" charset="0"/>
            </a:rPr>
            <a:t>whether wholly or partially</a:t>
          </a:r>
          <a:r>
            <a:rPr lang="en-US" sz="2000" kern="1200" dirty="0">
              <a:latin typeface="EYInterstate" panose="02000503020000020004" pitchFamily="2" charset="0"/>
            </a:rPr>
            <a:t>; or</a:t>
          </a:r>
        </a:p>
        <a:p>
          <a:pPr marL="274320" lvl="1" indent="-228600" algn="l" defTabSz="889000" rtl="0">
            <a:lnSpc>
              <a:spcPct val="10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2000" kern="1200" dirty="0">
              <a:latin typeface="EYInterstate" panose="02000503020000020004" pitchFamily="2" charset="0"/>
            </a:rPr>
            <a:t>carries on an economic activity whether wholly or partially </a:t>
          </a:r>
          <a:r>
            <a:rPr lang="en-US" sz="2000" b="1" kern="1200" dirty="0">
              <a:latin typeface="EYInterstate" panose="02000503020000020004" pitchFamily="2" charset="0"/>
            </a:rPr>
            <a:t>through any other person</a:t>
          </a:r>
          <a:r>
            <a:rPr lang="en-US" sz="2000" kern="1200" dirty="0">
              <a:latin typeface="EYInterstate" panose="02000503020000020004" pitchFamily="2" charset="0"/>
            </a:rPr>
            <a:t> such as </a:t>
          </a:r>
          <a:r>
            <a:rPr lang="en-US" sz="2000" b="1" kern="1200" dirty="0">
              <a:latin typeface="EYInterstate" panose="02000503020000020004" pitchFamily="2" charset="0"/>
            </a:rPr>
            <a:t>an agent, associate, franchise, branch, office, or otherwise </a:t>
          </a:r>
          <a:r>
            <a:rPr lang="en-US" sz="2000" kern="1200" dirty="0">
              <a:latin typeface="EYInterstate" panose="02000503020000020004" pitchFamily="2" charset="0"/>
            </a:rPr>
            <a:t>in the Province but </a:t>
          </a:r>
          <a:r>
            <a:rPr lang="en-US" sz="2000" b="1" kern="1200" dirty="0">
              <a:latin typeface="EYInterstate" panose="02000503020000020004" pitchFamily="2" charset="0"/>
            </a:rPr>
            <a:t>does not include a liaison office;</a:t>
          </a:r>
          <a:endParaRPr lang="en-US" sz="2000" kern="1200" dirty="0">
            <a:latin typeface="EYInterstate" panose="02000503020000020004" pitchFamily="2" charset="0"/>
          </a:endParaRPr>
        </a:p>
      </dsp:txBody>
      <dsp:txXfrm>
        <a:off x="0" y="811605"/>
        <a:ext cx="8939285" cy="19661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973A8-73A0-41E2-9AD5-558F5D4FC4E9}">
      <dsp:nvSpPr>
        <dsp:cNvPr id="0" name=""/>
        <dsp:cNvSpPr/>
      </dsp:nvSpPr>
      <dsp:spPr>
        <a:xfrm>
          <a:off x="0" y="0"/>
          <a:ext cx="8939285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Section 3(3) of Sindh and Punjab and 19(3) of KPK Acts provides that </a:t>
          </a:r>
        </a:p>
      </dsp:txBody>
      <dsp:txXfrm>
        <a:off x="31984" y="31984"/>
        <a:ext cx="8875317" cy="591232"/>
      </dsp:txXfrm>
    </dsp:sp>
    <dsp:sp modelId="{67C7F2F2-E755-4B26-9FB3-5063C2B0EDFE}">
      <dsp:nvSpPr>
        <dsp:cNvPr id="0" name=""/>
        <dsp:cNvSpPr/>
      </dsp:nvSpPr>
      <dsp:spPr>
        <a:xfrm>
          <a:off x="0" y="658154"/>
          <a:ext cx="8939285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822" tIns="8890" rIns="49784" bIns="8890" numCol="1" spcCol="1270" anchor="t" anchorCtr="0">
          <a:noAutofit/>
        </a:bodyPr>
        <a:lstStyle/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700" kern="1200" dirty="0">
            <a:latin typeface="EYInterstate" panose="02000503020000020004" pitchFamily="2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>
              <a:latin typeface="EYInterstate" panose="02000503020000020004" pitchFamily="2" charset="0"/>
            </a:rPr>
            <a:t>Where a </a:t>
          </a:r>
          <a:r>
            <a:rPr lang="en-US" sz="2000" b="1" kern="1200" dirty="0">
              <a:latin typeface="EYInterstate" panose="02000503020000020004" pitchFamily="2" charset="0"/>
            </a:rPr>
            <a:t>person has a</a:t>
          </a:r>
          <a:r>
            <a:rPr lang="en-US" sz="2000" kern="1200" dirty="0">
              <a:latin typeface="EYInterstate" panose="02000503020000020004" pitchFamily="2" charset="0"/>
            </a:rPr>
            <a:t> registered office or </a:t>
          </a:r>
          <a:r>
            <a:rPr lang="en-US" sz="2000" b="1" kern="1200" dirty="0">
              <a:latin typeface="EYInterstate" panose="02000503020000020004" pitchFamily="2" charset="0"/>
            </a:rPr>
            <a:t>place of business in the Province</a:t>
          </a:r>
          <a:r>
            <a:rPr lang="en-US" sz="2000" kern="1200" dirty="0">
              <a:latin typeface="EYInterstate" panose="02000503020000020004" pitchFamily="2" charset="0"/>
            </a:rPr>
            <a:t> and </a:t>
          </a:r>
          <a:r>
            <a:rPr lang="en-US" sz="2000" b="1" kern="1200" dirty="0">
              <a:latin typeface="EYInterstate" panose="02000503020000020004" pitchFamily="2" charset="0"/>
            </a:rPr>
            <a:t>another outside the Province</a:t>
          </a:r>
          <a:r>
            <a:rPr lang="en-US" sz="2000" kern="1200" dirty="0">
              <a:latin typeface="EYInterstate" panose="02000503020000020004" pitchFamily="2" charset="0"/>
            </a:rPr>
            <a:t>, 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900" kern="1200" dirty="0">
            <a:latin typeface="EYInterstate" panose="02000503020000020004" pitchFamily="2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>
              <a:latin typeface="EYInterstate" panose="02000503020000020004" pitchFamily="2" charset="0"/>
            </a:rPr>
            <a:t>the registered office or place of business in the Province and that outside the Province shall be treated as </a:t>
          </a:r>
          <a:r>
            <a:rPr lang="en-US" sz="2000" b="1" kern="1200" dirty="0">
              <a:latin typeface="EYInterstate" panose="02000503020000020004" pitchFamily="2" charset="0"/>
            </a:rPr>
            <a:t>separate legal persons</a:t>
          </a:r>
          <a:r>
            <a:rPr lang="en-US" sz="2000" kern="1200" dirty="0">
              <a:latin typeface="EYInterstate" panose="02000503020000020004" pitchFamily="2" charset="0"/>
            </a:rPr>
            <a:t>.</a:t>
          </a:r>
        </a:p>
      </dsp:txBody>
      <dsp:txXfrm>
        <a:off x="0" y="658154"/>
        <a:ext cx="8939285" cy="1449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F88CB-FAA5-4620-9043-19E9DE0F2F5D}">
      <dsp:nvSpPr>
        <dsp:cNvPr id="0" name=""/>
        <dsp:cNvSpPr/>
      </dsp:nvSpPr>
      <dsp:spPr>
        <a:xfrm>
          <a:off x="0" y="0"/>
          <a:ext cx="8939285" cy="727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Section 2(73) of Sindh, 2(35) of Punjab and 2(44) of KPK Acts</a:t>
          </a:r>
        </a:p>
      </dsp:txBody>
      <dsp:txXfrm>
        <a:off x="35500" y="35500"/>
        <a:ext cx="8868285" cy="656222"/>
      </dsp:txXfrm>
    </dsp:sp>
    <dsp:sp modelId="{8C7EA43F-64B3-4C73-A50C-89A923F3A999}">
      <dsp:nvSpPr>
        <dsp:cNvPr id="0" name=""/>
        <dsp:cNvSpPr/>
      </dsp:nvSpPr>
      <dsp:spPr>
        <a:xfrm>
          <a:off x="0" y="734805"/>
          <a:ext cx="8939285" cy="74229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“Resident ” means an individual or </a:t>
          </a:r>
          <a:r>
            <a:rPr lang="en-US" sz="2000" b="1" kern="1200" dirty="0" err="1">
              <a:solidFill>
                <a:sysClr val="windowText" lastClr="000000"/>
              </a:solidFill>
              <a:latin typeface="EYInterstate" panose="02000503020000020004" pitchFamily="2" charset="0"/>
            </a:rPr>
            <a:t>AOP</a:t>
          </a: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or Company  who,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in a financial year, has –</a:t>
          </a:r>
        </a:p>
      </dsp:txBody>
      <dsp:txXfrm>
        <a:off x="36236" y="771041"/>
        <a:ext cx="8866813" cy="669822"/>
      </dsp:txXfrm>
    </dsp:sp>
    <dsp:sp modelId="{73434091-208A-4C13-8BB4-ADFE1A1BDD24}">
      <dsp:nvSpPr>
        <dsp:cNvPr id="0" name=""/>
        <dsp:cNvSpPr/>
      </dsp:nvSpPr>
      <dsp:spPr>
        <a:xfrm>
          <a:off x="0" y="1607835"/>
          <a:ext cx="8939285" cy="3560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822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A place of business</a:t>
          </a: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, whether </a:t>
          </a: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whole or part</a:t>
          </a: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thereof, in the Province in </a:t>
          </a: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any mode, style or manner</a:t>
          </a: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; or</a:t>
          </a:r>
        </a:p>
        <a:p>
          <a:pPr marL="228600" lvl="1" indent="-228600" algn="l" defTabSz="8890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A permanent representative</a:t>
          </a: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to act on his behalf or to provide service on his behalf in the Province, or</a:t>
          </a:r>
        </a:p>
        <a:p>
          <a:pPr marL="228600" lvl="1" indent="-228600" algn="l" defTabSz="8890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In case of company or </a:t>
          </a:r>
          <a:r>
            <a:rPr lang="en-US" sz="2000" kern="1200" dirty="0" err="1">
              <a:solidFill>
                <a:sysClr val="windowText" lastClr="000000"/>
              </a:solidFill>
              <a:latin typeface="EYInterstate" panose="02000503020000020004" pitchFamily="2" charset="0"/>
            </a:rPr>
            <a:t>AOP</a:t>
          </a: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</a:t>
          </a: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registered office</a:t>
          </a: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and in case of individual </a:t>
          </a: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permanent address in the </a:t>
          </a:r>
          <a:r>
            <a:rPr lang="en-US" sz="2000" b="1" kern="1200" dirty="0" err="1">
              <a:solidFill>
                <a:sysClr val="windowText" lastClr="000000"/>
              </a:solidFill>
              <a:latin typeface="EYInterstate" panose="02000503020000020004" pitchFamily="2" charset="0"/>
            </a:rPr>
            <a:t>CNIC</a:t>
          </a: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is located in the Province, or</a:t>
          </a:r>
        </a:p>
        <a:p>
          <a:pPr marL="228600" lvl="1" indent="-228600" algn="l" defTabSz="8890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In case of company or </a:t>
          </a:r>
          <a:r>
            <a:rPr lang="en-US" sz="2000" kern="1200" dirty="0" err="1">
              <a:solidFill>
                <a:sysClr val="windowText" lastClr="000000"/>
              </a:solidFill>
              <a:latin typeface="EYInterstate" panose="02000503020000020004" pitchFamily="2" charset="0"/>
            </a:rPr>
            <a:t>AOP</a:t>
          </a: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, the </a:t>
          </a: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control or management</a:t>
          </a: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, whether </a:t>
          </a: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whole or part</a:t>
          </a: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thereof, situated in the Province </a:t>
          </a: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at any time during the financial year</a:t>
          </a:r>
          <a:endParaRPr lang="en-US" sz="2000" kern="1200" dirty="0">
            <a:solidFill>
              <a:sysClr val="windowText" lastClr="000000"/>
            </a:solidFill>
            <a:latin typeface="EYInterstate" panose="02000503020000020004" pitchFamily="2" charset="0"/>
          </a:endParaRPr>
        </a:p>
      </dsp:txBody>
      <dsp:txXfrm>
        <a:off x="0" y="1607835"/>
        <a:ext cx="8939285" cy="35603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05654-DF07-4E45-A458-9C7AA4603CD6}">
      <dsp:nvSpPr>
        <dsp:cNvPr id="0" name=""/>
        <dsp:cNvSpPr/>
      </dsp:nvSpPr>
      <dsp:spPr>
        <a:xfrm>
          <a:off x="0" y="202701"/>
          <a:ext cx="8980224" cy="604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Section 3(5)(c ) of the FE Act provides that</a:t>
          </a: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</a:t>
          </a:r>
        </a:p>
      </dsp:txBody>
      <dsp:txXfrm>
        <a:off x="29508" y="232209"/>
        <a:ext cx="8921208" cy="545465"/>
      </dsp:txXfrm>
    </dsp:sp>
    <dsp:sp modelId="{49755A2C-8E02-4E9B-9697-EC08FF9C4999}">
      <dsp:nvSpPr>
        <dsp:cNvPr id="0" name=""/>
        <dsp:cNvSpPr/>
      </dsp:nvSpPr>
      <dsp:spPr>
        <a:xfrm>
          <a:off x="0" y="768562"/>
          <a:ext cx="898022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122" tIns="13970" rIns="78232" bIns="13970" numCol="1" spcCol="1270" anchor="t" anchorCtr="0">
          <a:noAutofit/>
        </a:bodyPr>
        <a:lstStyle/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050" kern="1200" dirty="0">
            <a:solidFill>
              <a:sysClr val="windowText" lastClr="000000"/>
            </a:solidFill>
            <a:latin typeface="EYInterstate" panose="02000503020000020004" pitchFamily="2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In case of </a:t>
          </a: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services </a:t>
          </a: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provided or </a:t>
          </a: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rendered in Pakistan, the liability to pay duty shall be </a:t>
          </a: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of</a:t>
          </a: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person </a:t>
          </a: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providing or </a:t>
          </a: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rendering </a:t>
          </a: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of such</a:t>
          </a: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services</a:t>
          </a: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</a:t>
          </a:r>
        </a:p>
      </dsp:txBody>
      <dsp:txXfrm>
        <a:off x="0" y="768562"/>
        <a:ext cx="8980224" cy="1076400"/>
      </dsp:txXfrm>
    </dsp:sp>
    <dsp:sp modelId="{05531CF5-A1FF-4B2D-971B-C7A8D3B706FC}">
      <dsp:nvSpPr>
        <dsp:cNvPr id="0" name=""/>
        <dsp:cNvSpPr/>
      </dsp:nvSpPr>
      <dsp:spPr>
        <a:xfrm>
          <a:off x="0" y="1844962"/>
          <a:ext cx="8980224" cy="619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Section 3(3</a:t>
          </a:r>
          <a:r>
            <a:rPr lang="en-US" sz="2000" b="1" kern="1200" dirty="0" smtClean="0">
              <a:solidFill>
                <a:sysClr val="windowText" lastClr="000000"/>
              </a:solidFill>
              <a:latin typeface="EYInterstate" panose="02000503020000020004" pitchFamily="2" charset="0"/>
            </a:rPr>
            <a:t>) of </a:t>
          </a: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the ST Act provides that </a:t>
          </a:r>
          <a:endParaRPr lang="en-US" sz="2000" kern="1200" dirty="0">
            <a:solidFill>
              <a:sysClr val="windowText" lastClr="000000"/>
            </a:solidFill>
            <a:latin typeface="EYInterstate" panose="02000503020000020004" pitchFamily="2" charset="0"/>
          </a:endParaRPr>
        </a:p>
      </dsp:txBody>
      <dsp:txXfrm>
        <a:off x="30225" y="1875187"/>
        <a:ext cx="8919774" cy="558718"/>
      </dsp:txXfrm>
    </dsp:sp>
    <dsp:sp modelId="{0993B131-BC51-4663-A915-AA6E5F14F138}">
      <dsp:nvSpPr>
        <dsp:cNvPr id="0" name=""/>
        <dsp:cNvSpPr/>
      </dsp:nvSpPr>
      <dsp:spPr>
        <a:xfrm>
          <a:off x="0" y="2464131"/>
          <a:ext cx="898022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122" tIns="11430" rIns="64008" bIns="1143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900" kern="1200" dirty="0">
            <a:solidFill>
              <a:sysClr val="windowText" lastClr="000000"/>
            </a:solidFill>
            <a:latin typeface="EYInterstate" panose="02000503020000020004" pitchFamily="2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In the case of services rendered, t</a:t>
          </a: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he liability to pay the tax shall be of the person rendering the services</a:t>
          </a:r>
          <a:endParaRPr lang="en-US" sz="2000" kern="1200" dirty="0">
            <a:solidFill>
              <a:sysClr val="windowText" lastClr="000000"/>
            </a:solidFill>
            <a:latin typeface="EYInterstate" panose="02000503020000020004" pitchFamily="2" charset="0"/>
          </a:endParaRPr>
        </a:p>
      </dsp:txBody>
      <dsp:txXfrm>
        <a:off x="0" y="2464131"/>
        <a:ext cx="8980224" cy="1076400"/>
      </dsp:txXfrm>
    </dsp:sp>
    <dsp:sp modelId="{6BBBBD97-07F7-4EA0-9463-CE6F95572D13}">
      <dsp:nvSpPr>
        <dsp:cNvPr id="0" name=""/>
        <dsp:cNvSpPr/>
      </dsp:nvSpPr>
      <dsp:spPr>
        <a:xfrm>
          <a:off x="0" y="3344054"/>
          <a:ext cx="8980224" cy="6854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Section 9(1) of Sindh, 11(1) of Punjab and 27(1) of KPK Acts provides -</a:t>
          </a:r>
          <a:endParaRPr lang="en-US" sz="2000" kern="1200" dirty="0">
            <a:solidFill>
              <a:sysClr val="windowText" lastClr="000000"/>
            </a:solidFill>
            <a:latin typeface="EYInterstate" panose="02000503020000020004" pitchFamily="2" charset="0"/>
          </a:endParaRPr>
        </a:p>
      </dsp:txBody>
      <dsp:txXfrm>
        <a:off x="33461" y="3377515"/>
        <a:ext cx="8913302" cy="618525"/>
      </dsp:txXfrm>
    </dsp:sp>
    <dsp:sp modelId="{DCB29B6F-4DCB-4663-BA63-5FD40C79D3CB}">
      <dsp:nvSpPr>
        <dsp:cNvPr id="0" name=""/>
        <dsp:cNvSpPr/>
      </dsp:nvSpPr>
      <dsp:spPr>
        <a:xfrm>
          <a:off x="0" y="4073538"/>
          <a:ext cx="8980224" cy="1110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12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Where a </a:t>
          </a: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service is taxable by virtue of sub-Section (1) of Section 3</a:t>
          </a: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,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000" b="1" kern="1200" dirty="0">
            <a:solidFill>
              <a:sysClr val="windowText" lastClr="000000"/>
            </a:solidFill>
            <a:latin typeface="EYInterstate" panose="02000503020000020004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the </a:t>
          </a: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liability to pay the tax </a:t>
          </a: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shall be on the</a:t>
          </a: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</a:t>
          </a:r>
          <a:r>
            <a:rPr lang="en-US" sz="2000" b="1" u="sng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registered person</a:t>
          </a: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providing the service.</a:t>
          </a:r>
        </a:p>
      </dsp:txBody>
      <dsp:txXfrm>
        <a:off x="0" y="4073538"/>
        <a:ext cx="8980224" cy="111003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4D259-AC30-4396-9AA4-0D51639E1504}">
      <dsp:nvSpPr>
        <dsp:cNvPr id="0" name=""/>
        <dsp:cNvSpPr/>
      </dsp:nvSpPr>
      <dsp:spPr>
        <a:xfrm>
          <a:off x="0" y="60108"/>
          <a:ext cx="4953000" cy="875584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0000"/>
              </a:solidFill>
              <a:latin typeface="EYInterstate" panose="02000503020000020004" pitchFamily="2" charset="0"/>
            </a:rPr>
            <a:t>Concepts of Reverse Charge</a:t>
          </a:r>
        </a:p>
      </dsp:txBody>
      <dsp:txXfrm>
        <a:off x="42742" y="102850"/>
        <a:ext cx="4867516" cy="790100"/>
      </dsp:txXfrm>
    </dsp:sp>
    <dsp:sp modelId="{5B046D51-8413-4169-AB26-7A51B059F7D6}">
      <dsp:nvSpPr>
        <dsp:cNvPr id="0" name=""/>
        <dsp:cNvSpPr/>
      </dsp:nvSpPr>
      <dsp:spPr>
        <a:xfrm>
          <a:off x="0" y="1090858"/>
          <a:ext cx="4953000" cy="385187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5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>
              <a:latin typeface="EYInterstate" panose="02000503020000020004" pitchFamily="2" charset="0"/>
            </a:rPr>
            <a:t>In Cross border Transactions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050" kern="1200" dirty="0">
            <a:latin typeface="EYInterstate" panose="02000503020000020004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>
              <a:latin typeface="EYInterstate" panose="02000503020000020004" pitchFamily="2" charset="0"/>
            </a:rPr>
            <a:t>Export of Services – Zero rated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050" kern="1200" dirty="0">
            <a:latin typeface="EYInterstate" panose="02000503020000020004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>
              <a:latin typeface="EYInterstate" panose="02000503020000020004" pitchFamily="2" charset="0"/>
            </a:rPr>
            <a:t>On </a:t>
          </a:r>
          <a:r>
            <a:rPr lang="en-US" sz="2400" b="1" kern="1200" dirty="0">
              <a:latin typeface="EYInterstate" panose="02000503020000020004" pitchFamily="2" charset="0"/>
            </a:rPr>
            <a:t>import of services</a:t>
          </a:r>
          <a:r>
            <a:rPr lang="en-US" sz="2400" kern="1200" dirty="0">
              <a:latin typeface="EYInterstate" panose="02000503020000020004" pitchFamily="2" charset="0"/>
            </a:rPr>
            <a:t>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050" kern="1200" dirty="0">
            <a:latin typeface="EYInterstate" panose="02000503020000020004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>
              <a:latin typeface="EYInterstate" panose="02000503020000020004" pitchFamily="2" charset="0"/>
            </a:rPr>
            <a:t>Transfer of liability</a:t>
          </a:r>
          <a:r>
            <a:rPr lang="en-US" sz="2400" kern="1200" dirty="0">
              <a:latin typeface="EYInterstate" panose="02000503020000020004" pitchFamily="2" charset="0"/>
            </a:rPr>
            <a:t> to pay sales tax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050" kern="1200" dirty="0">
            <a:latin typeface="EYInterstate" panose="02000503020000020004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>
              <a:latin typeface="EYInterstate" panose="02000503020000020004" pitchFamily="2" charset="0"/>
            </a:rPr>
            <a:t>From the </a:t>
          </a:r>
          <a:r>
            <a:rPr lang="en-US" sz="2400" b="1" kern="1200" dirty="0">
              <a:latin typeface="EYInterstate" panose="02000503020000020004" pitchFamily="2" charset="0"/>
            </a:rPr>
            <a:t>service provider</a:t>
          </a:r>
          <a:r>
            <a:rPr lang="en-US" sz="2400" kern="1200" dirty="0">
              <a:latin typeface="EYInterstate" panose="02000503020000020004" pitchFamily="2" charset="0"/>
            </a:rPr>
            <a:t> 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050" kern="1200" dirty="0">
            <a:latin typeface="EYInterstate" panose="02000503020000020004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>
              <a:latin typeface="EYInterstate" panose="02000503020000020004" pitchFamily="2" charset="0"/>
            </a:rPr>
            <a:t>To </a:t>
          </a:r>
          <a:r>
            <a:rPr lang="en-US" sz="2400" b="1" kern="1200" dirty="0">
              <a:latin typeface="EYInterstate" panose="02000503020000020004" pitchFamily="2" charset="0"/>
            </a:rPr>
            <a:t>service recipient.</a:t>
          </a:r>
        </a:p>
      </dsp:txBody>
      <dsp:txXfrm>
        <a:off x="0" y="1090858"/>
        <a:ext cx="4953000" cy="38518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F2D6C-A350-4D21-B76D-D9CE1CF85AAD}">
      <dsp:nvSpPr>
        <dsp:cNvPr id="0" name=""/>
        <dsp:cNvSpPr/>
      </dsp:nvSpPr>
      <dsp:spPr>
        <a:xfrm>
          <a:off x="0" y="0"/>
          <a:ext cx="8945560" cy="33308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EYInterstate" panose="02000503020000020004" pitchFamily="2" charset="0"/>
            </a:rPr>
            <a:t>“</a:t>
          </a:r>
          <a:r>
            <a:rPr lang="en-US" sz="2000" b="1" kern="1200" smtClean="0">
              <a:latin typeface="EYInterstate" panose="02000503020000020004" pitchFamily="2" charset="0"/>
            </a:rPr>
            <a:t>Input tax</a:t>
          </a:r>
          <a:r>
            <a:rPr lang="en-US" sz="2000" kern="1200" smtClean="0">
              <a:latin typeface="EYInterstate" panose="02000503020000020004" pitchFamily="2" charset="0"/>
            </a:rPr>
            <a:t>", in relation to a </a:t>
          </a:r>
          <a:r>
            <a:rPr lang="en-US" sz="2000" b="1" kern="1200" smtClean="0">
              <a:latin typeface="EYInterstate" panose="02000503020000020004" pitchFamily="2" charset="0"/>
            </a:rPr>
            <a:t>registered person</a:t>
          </a:r>
          <a:r>
            <a:rPr lang="en-US" sz="2000" kern="1200" smtClean="0">
              <a:latin typeface="EYInterstate" panose="02000503020000020004" pitchFamily="2" charset="0"/>
            </a:rPr>
            <a:t>, means-</a:t>
          </a:r>
          <a:endParaRPr lang="en-US" sz="2000" kern="1200" dirty="0">
            <a:latin typeface="EYInterstate" panose="02000503020000020004" pitchFamily="2" charset="0"/>
          </a:endParaRPr>
        </a:p>
      </dsp:txBody>
      <dsp:txXfrm>
        <a:off x="16260" y="16260"/>
        <a:ext cx="8913040" cy="300564"/>
      </dsp:txXfrm>
    </dsp:sp>
    <dsp:sp modelId="{B873663A-DC1C-4FED-836C-8AE5187C8F02}">
      <dsp:nvSpPr>
        <dsp:cNvPr id="0" name=""/>
        <dsp:cNvSpPr/>
      </dsp:nvSpPr>
      <dsp:spPr>
        <a:xfrm>
          <a:off x="0" y="334693"/>
          <a:ext cx="8945560" cy="2698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022" tIns="11430" rIns="64008" bIns="1143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900" kern="1200" dirty="0">
            <a:latin typeface="EYInterstate" panose="02000503020000020004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latin typeface="EYInterstate" panose="02000503020000020004" pitchFamily="2" charset="0"/>
            </a:rPr>
            <a:t>Tax levied under the </a:t>
          </a:r>
          <a:r>
            <a:rPr lang="en-US" sz="2000" b="1" kern="1200" dirty="0" smtClean="0">
              <a:latin typeface="EYInterstate" panose="02000503020000020004" pitchFamily="2" charset="0"/>
            </a:rPr>
            <a:t>ST Act</a:t>
          </a:r>
          <a:r>
            <a:rPr lang="en-US" sz="2000" kern="1200" dirty="0" smtClean="0">
              <a:latin typeface="EYInterstate" panose="02000503020000020004" pitchFamily="2" charset="0"/>
            </a:rPr>
            <a:t> on </a:t>
          </a:r>
          <a:r>
            <a:rPr lang="en-US" sz="2000" b="1" kern="1200" dirty="0" smtClean="0">
              <a:latin typeface="EYInterstate" panose="02000503020000020004" pitchFamily="2" charset="0"/>
            </a:rPr>
            <a:t>supply of goods;</a:t>
          </a:r>
          <a:endParaRPr lang="en-US" sz="2000" kern="1200" dirty="0">
            <a:latin typeface="EYInterstate" panose="02000503020000020004" pitchFamily="2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600" b="1" kern="1200" dirty="0">
            <a:latin typeface="EYInterstate" panose="02000503020000020004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latin typeface="EYInterstate" panose="02000503020000020004" pitchFamily="2" charset="0"/>
            </a:rPr>
            <a:t>Tax levied under </a:t>
          </a:r>
          <a:r>
            <a:rPr lang="en-US" sz="2000" b="1" kern="1200" dirty="0" smtClean="0">
              <a:latin typeface="EYInterstate" panose="02000503020000020004" pitchFamily="2" charset="0"/>
            </a:rPr>
            <a:t>ST</a:t>
          </a:r>
          <a:r>
            <a:rPr lang="en-US" sz="2000" kern="1200" dirty="0" smtClean="0">
              <a:latin typeface="EYInterstate" panose="02000503020000020004" pitchFamily="2" charset="0"/>
            </a:rPr>
            <a:t> </a:t>
          </a:r>
          <a:r>
            <a:rPr lang="en-US" sz="2000" b="1" kern="1200" dirty="0" smtClean="0">
              <a:latin typeface="EYInterstate" panose="02000503020000020004" pitchFamily="2" charset="0"/>
            </a:rPr>
            <a:t>Act</a:t>
          </a:r>
          <a:r>
            <a:rPr lang="en-US" sz="2000" kern="1200" dirty="0" smtClean="0">
              <a:latin typeface="EYInterstate" panose="02000503020000020004" pitchFamily="2" charset="0"/>
            </a:rPr>
            <a:t> on the </a:t>
          </a:r>
          <a:r>
            <a:rPr lang="en-US" sz="2000" b="1" kern="1200" dirty="0" smtClean="0">
              <a:latin typeface="EYInterstate" panose="02000503020000020004" pitchFamily="2" charset="0"/>
            </a:rPr>
            <a:t>import of goods;</a:t>
          </a:r>
          <a:endParaRPr lang="en-US" sz="2000" b="1" kern="1200" dirty="0">
            <a:latin typeface="EYInterstate" panose="02000503020000020004" pitchFamily="2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800" kern="1200" dirty="0">
            <a:latin typeface="EYInterstate" panose="02000503020000020004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>
              <a:latin typeface="EYInterstate" panose="02000503020000020004" pitchFamily="2" charset="0"/>
            </a:rPr>
            <a:t>FED</a:t>
          </a:r>
          <a:r>
            <a:rPr lang="en-US" sz="2000" kern="1200" dirty="0" smtClean="0">
              <a:latin typeface="EYInterstate" panose="02000503020000020004" pitchFamily="2" charset="0"/>
            </a:rPr>
            <a:t> paid on </a:t>
          </a:r>
          <a:r>
            <a:rPr lang="en-US" sz="2000" b="1" kern="1200" dirty="0" smtClean="0">
              <a:latin typeface="EYInterstate" panose="02000503020000020004" pitchFamily="2" charset="0"/>
            </a:rPr>
            <a:t>goods or services</a:t>
          </a:r>
          <a:r>
            <a:rPr lang="en-US" sz="2000" kern="1200" dirty="0" smtClean="0">
              <a:latin typeface="EYInterstate" panose="02000503020000020004" pitchFamily="2" charset="0"/>
            </a:rPr>
            <a:t> under FE Act </a:t>
          </a:r>
          <a:r>
            <a:rPr lang="en-US" sz="2000" b="1" kern="1200" dirty="0" smtClean="0">
              <a:latin typeface="EYInterstate" panose="02000503020000020004" pitchFamily="2" charset="0"/>
            </a:rPr>
            <a:t>in sales tax mode</a:t>
          </a:r>
          <a:r>
            <a:rPr lang="en-US" sz="2000" kern="1200" dirty="0" smtClean="0">
              <a:latin typeface="EYInterstate" panose="02000503020000020004" pitchFamily="2" charset="0"/>
            </a:rPr>
            <a:t>.</a:t>
          </a:r>
          <a:endParaRPr lang="en-US" sz="2000" kern="1200" dirty="0">
            <a:latin typeface="EYInterstate" panose="02000503020000020004" pitchFamily="2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800" kern="1200" dirty="0">
            <a:latin typeface="EYInterstate" panose="02000503020000020004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>
              <a:latin typeface="EYInterstate" panose="02000503020000020004" pitchFamily="2" charset="0"/>
            </a:rPr>
            <a:t>Provincial sales tax levied on services</a:t>
          </a:r>
          <a:r>
            <a:rPr lang="en-US" sz="2000" kern="1200" dirty="0" smtClean="0">
              <a:latin typeface="EYInterstate" panose="02000503020000020004" pitchFamily="2" charset="0"/>
            </a:rPr>
            <a:t> rendered or provided</a:t>
          </a:r>
          <a:endParaRPr lang="en-US" sz="2000" kern="1200" dirty="0">
            <a:latin typeface="EYInterstate" panose="02000503020000020004" pitchFamily="2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500" kern="1200" dirty="0">
            <a:latin typeface="EYInterstate" panose="02000503020000020004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latin typeface="EYInterstate" panose="02000503020000020004" pitchFamily="2" charset="0"/>
            </a:rPr>
            <a:t>Tax levied under the ST Act, as adapted in the Azad </a:t>
          </a:r>
          <a:r>
            <a:rPr lang="en-US" sz="2000" b="1" kern="1200" dirty="0" smtClean="0">
              <a:latin typeface="EYInterstate" panose="02000503020000020004" pitchFamily="2" charset="0"/>
            </a:rPr>
            <a:t>Kashmir</a:t>
          </a:r>
          <a:r>
            <a:rPr lang="en-US" sz="2000" kern="1200" dirty="0" smtClean="0">
              <a:latin typeface="EYInterstate" panose="02000503020000020004" pitchFamily="2" charset="0"/>
            </a:rPr>
            <a:t>, on the supply of goods received by the person;</a:t>
          </a:r>
          <a:endParaRPr lang="en-US" sz="2000" kern="1200" dirty="0">
            <a:latin typeface="EYInterstate" panose="02000503020000020004" pitchFamily="2" charset="0"/>
          </a:endParaRPr>
        </a:p>
      </dsp:txBody>
      <dsp:txXfrm>
        <a:off x="0" y="334693"/>
        <a:ext cx="8945560" cy="2698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C4617-4595-465E-BF7B-B42A97EA98E4}">
      <dsp:nvSpPr>
        <dsp:cNvPr id="0" name=""/>
        <dsp:cNvSpPr/>
      </dsp:nvSpPr>
      <dsp:spPr>
        <a:xfrm>
          <a:off x="0" y="0"/>
          <a:ext cx="8567759" cy="753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EYInterstate" panose="02000503020000020004" pitchFamily="2" charset="0"/>
            </a:rPr>
            <a:t>Section 3(1) (d) of the FE Act </a:t>
          </a:r>
          <a:r>
            <a:rPr lang="en-US" sz="2000" kern="1200" dirty="0" smtClean="0">
              <a:latin typeface="EYInterstate" panose="02000503020000020004" pitchFamily="2" charset="0"/>
            </a:rPr>
            <a:t>provides that a service is </a:t>
          </a:r>
          <a:r>
            <a:rPr lang="en-US" sz="2000" b="1" u="sng" kern="1200" dirty="0" smtClean="0">
              <a:latin typeface="EYInterstate" panose="02000503020000020004" pitchFamily="2" charset="0"/>
            </a:rPr>
            <a:t>Taxable Service</a:t>
          </a:r>
          <a:r>
            <a:rPr lang="en-US" sz="2000" b="0" u="none" kern="1200" dirty="0" smtClean="0">
              <a:latin typeface="EYInterstate" panose="02000503020000020004" pitchFamily="2" charset="0"/>
            </a:rPr>
            <a:t> if</a:t>
          </a:r>
          <a:r>
            <a:rPr lang="en-US" sz="2000" kern="1200" dirty="0" smtClean="0">
              <a:latin typeface="EYInterstate" panose="02000503020000020004" pitchFamily="2" charset="0"/>
            </a:rPr>
            <a:t>-</a:t>
          </a:r>
          <a:endParaRPr lang="en-US" sz="2000" kern="1200" dirty="0">
            <a:latin typeface="EYInterstate" panose="02000503020000020004" pitchFamily="2" charset="0"/>
          </a:endParaRPr>
        </a:p>
      </dsp:txBody>
      <dsp:txXfrm>
        <a:off x="36776" y="36776"/>
        <a:ext cx="8494207" cy="679817"/>
      </dsp:txXfrm>
    </dsp:sp>
    <dsp:sp modelId="{D9BBDCCC-7167-4A22-9E77-515BD67B5B8D}">
      <dsp:nvSpPr>
        <dsp:cNvPr id="0" name=""/>
        <dsp:cNvSpPr/>
      </dsp:nvSpPr>
      <dsp:spPr>
        <a:xfrm>
          <a:off x="0" y="749910"/>
          <a:ext cx="8567759" cy="147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26" tIns="13970" rIns="78232" bIns="13970" numCol="1" spcCol="1270" anchor="t" anchorCtr="0">
          <a:noAutofit/>
        </a:bodyPr>
        <a:lstStyle/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050" kern="1200" dirty="0">
            <a:latin typeface="EYInterstate" panose="02000503020000020004" pitchFamily="2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u="sng" kern="1200" dirty="0" smtClean="0">
              <a:latin typeface="EYInterstate" panose="02000503020000020004" pitchFamily="2" charset="0"/>
            </a:rPr>
            <a:t>Services</a:t>
          </a:r>
          <a:r>
            <a:rPr lang="en-US" sz="2000" kern="1200" dirty="0" smtClean="0">
              <a:latin typeface="EYInterstate" panose="02000503020000020004" pitchFamily="2" charset="0"/>
            </a:rPr>
            <a:t> is specified in the </a:t>
          </a:r>
          <a:r>
            <a:rPr lang="en-US" sz="2000" b="1" kern="1200" dirty="0" smtClean="0">
              <a:latin typeface="EYInterstate" panose="02000503020000020004" pitchFamily="2" charset="0"/>
            </a:rPr>
            <a:t>First Schedule</a:t>
          </a:r>
          <a:r>
            <a:rPr lang="en-US" sz="2000" kern="1200" dirty="0" smtClean="0">
              <a:latin typeface="EYInterstate" panose="02000503020000020004" pitchFamily="2" charset="0"/>
            </a:rPr>
            <a:t> to the FE Act </a:t>
          </a:r>
          <a:endParaRPr lang="en-US" sz="2000" kern="1200" dirty="0">
            <a:latin typeface="EYInterstate" panose="02000503020000020004" pitchFamily="2" charset="0"/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050" kern="1200" dirty="0">
            <a:solidFill>
              <a:sysClr val="windowText" lastClr="000000"/>
            </a:solidFill>
            <a:latin typeface="EYInterstate" panose="02000503020000020004" pitchFamily="2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u="sng" kern="1200" smtClean="0">
              <a:latin typeface="EYInterstate" panose="02000503020000020004" pitchFamily="2" charset="0"/>
            </a:rPr>
            <a:t>Provided</a:t>
          </a:r>
          <a:r>
            <a:rPr lang="en-US" sz="2000" kern="1200" smtClean="0">
              <a:latin typeface="EYInterstate" panose="02000503020000020004" pitchFamily="2" charset="0"/>
            </a:rPr>
            <a:t> in Pakistan, including</a:t>
          </a:r>
          <a:endParaRPr lang="en-US" sz="2000" kern="1200" dirty="0">
            <a:latin typeface="EYInterstate" panose="02000503020000020004" pitchFamily="2" charset="0"/>
          </a:endParaRP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050" kern="1200" dirty="0">
            <a:solidFill>
              <a:sysClr val="windowText" lastClr="000000"/>
            </a:solidFill>
            <a:latin typeface="EYInterstate" panose="02000503020000020004" pitchFamily="2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>
              <a:latin typeface="EYInterstate" panose="02000503020000020004" pitchFamily="2" charset="0"/>
            </a:rPr>
            <a:t>Services </a:t>
          </a:r>
          <a:r>
            <a:rPr lang="en-US" sz="2000" b="1" kern="1200" smtClean="0">
              <a:latin typeface="EYInterstate" panose="02000503020000020004" pitchFamily="2" charset="0"/>
            </a:rPr>
            <a:t>originated outside but rendered in Pakistan</a:t>
          </a:r>
          <a:endParaRPr lang="en-US" sz="2000" kern="1200" dirty="0">
            <a:latin typeface="EYInterstate" panose="02000503020000020004" pitchFamily="2" charset="0"/>
          </a:endParaRPr>
        </a:p>
      </dsp:txBody>
      <dsp:txXfrm>
        <a:off x="0" y="749910"/>
        <a:ext cx="8567759" cy="1473515"/>
      </dsp:txXfrm>
    </dsp:sp>
    <dsp:sp modelId="{B8BA2A90-CF38-4A5E-8371-B48A29A4E086}">
      <dsp:nvSpPr>
        <dsp:cNvPr id="0" name=""/>
        <dsp:cNvSpPr/>
      </dsp:nvSpPr>
      <dsp:spPr>
        <a:xfrm>
          <a:off x="0" y="2230100"/>
          <a:ext cx="8567759" cy="753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EYInterstate" panose="02000503020000020004" pitchFamily="2" charset="0"/>
            </a:rPr>
            <a:t>Section 3 of the PST Ordinances </a:t>
          </a:r>
          <a:r>
            <a:rPr lang="en-US" sz="2000" kern="1200" dirty="0" smtClean="0">
              <a:latin typeface="EYInterstate" panose="02000503020000020004" pitchFamily="2" charset="0"/>
            </a:rPr>
            <a:t>provides that a service is </a:t>
          </a:r>
          <a:r>
            <a:rPr lang="en-US" sz="2000" b="1" u="sng" kern="1200" dirty="0" smtClean="0">
              <a:latin typeface="EYInterstate" panose="02000503020000020004" pitchFamily="2" charset="0"/>
            </a:rPr>
            <a:t>Taxable Service</a:t>
          </a:r>
          <a:r>
            <a:rPr lang="en-US" sz="2000" kern="1200" dirty="0" smtClean="0">
              <a:latin typeface="EYInterstate" panose="02000503020000020004" pitchFamily="2" charset="0"/>
            </a:rPr>
            <a:t> if -</a:t>
          </a:r>
          <a:endParaRPr lang="en-US" sz="2000" kern="1200" dirty="0">
            <a:latin typeface="EYInterstate" panose="02000503020000020004" pitchFamily="2" charset="0"/>
          </a:endParaRPr>
        </a:p>
      </dsp:txBody>
      <dsp:txXfrm>
        <a:off x="36776" y="2266876"/>
        <a:ext cx="8494207" cy="679817"/>
      </dsp:txXfrm>
    </dsp:sp>
    <dsp:sp modelId="{95129C57-FCEB-4EFF-9CBC-E863E89A44B8}">
      <dsp:nvSpPr>
        <dsp:cNvPr id="0" name=""/>
        <dsp:cNvSpPr/>
      </dsp:nvSpPr>
      <dsp:spPr>
        <a:xfrm>
          <a:off x="0" y="2983470"/>
          <a:ext cx="8567759" cy="955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26" tIns="13970" rIns="78232" bIns="13970" numCol="1" spcCol="1270" anchor="t" anchorCtr="0">
          <a:noAutofit/>
        </a:bodyPr>
        <a:lstStyle/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050" kern="1200" dirty="0">
            <a:latin typeface="EYInterstate" panose="02000503020000020004" pitchFamily="2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u="sng" kern="1200" dirty="0">
              <a:latin typeface="EYInterstate" panose="02000503020000020004" pitchFamily="2" charset="0"/>
            </a:rPr>
            <a:t>Services</a:t>
          </a:r>
          <a:r>
            <a:rPr lang="en-US" sz="2000" kern="1200" dirty="0">
              <a:latin typeface="EYInterstate" panose="02000503020000020004" pitchFamily="2" charset="0"/>
            </a:rPr>
            <a:t> specified in the Schedule</a:t>
          </a:r>
        </a:p>
        <a:p>
          <a:pPr marL="57150" lvl="1" indent="-57150" algn="l" defTabSz="466725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050" kern="1200" dirty="0">
            <a:latin typeface="EYInterstate" panose="02000503020000020004" pitchFamily="2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u="sng" kern="1200" dirty="0" smtClean="0">
              <a:latin typeface="EYInterstate" panose="02000503020000020004" pitchFamily="2" charset="0"/>
            </a:rPr>
            <a:t>Provided</a:t>
          </a:r>
          <a:r>
            <a:rPr lang="en-US" sz="2000" u="none" kern="1200" dirty="0" smtClean="0">
              <a:latin typeface="EYInterstate" panose="02000503020000020004" pitchFamily="2" charset="0"/>
            </a:rPr>
            <a:t> </a:t>
          </a:r>
          <a:r>
            <a:rPr lang="en-US" sz="2000" kern="1200" dirty="0" smtClean="0">
              <a:latin typeface="EYInterstate" panose="02000503020000020004" pitchFamily="2" charset="0"/>
            </a:rPr>
            <a:t>in the Balochistan /Islamabad</a:t>
          </a:r>
          <a:endParaRPr lang="en-US" sz="2000" kern="1200" dirty="0">
            <a:latin typeface="EYInterstate" panose="02000503020000020004" pitchFamily="2" charset="0"/>
          </a:endParaRPr>
        </a:p>
      </dsp:txBody>
      <dsp:txXfrm>
        <a:off x="0" y="2983470"/>
        <a:ext cx="8567759" cy="955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5B080-51E1-4F41-92E5-9347B168BE72}">
      <dsp:nvSpPr>
        <dsp:cNvPr id="0" name=""/>
        <dsp:cNvSpPr/>
      </dsp:nvSpPr>
      <dsp:spPr>
        <a:xfrm>
          <a:off x="0" y="10070"/>
          <a:ext cx="8691921" cy="9522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latin typeface="EYInterstate" panose="02000503020000020004" pitchFamily="2" charset="0"/>
            </a:rPr>
            <a:t>There is No specific definition of expression “Services” in the FE Act or PST Ordinances or ST Act ?</a:t>
          </a:r>
          <a:endParaRPr lang="en-US" sz="2300" kern="1200" dirty="0">
            <a:latin typeface="EYInterstate" panose="02000503020000020004" pitchFamily="2" charset="0"/>
          </a:endParaRPr>
        </a:p>
      </dsp:txBody>
      <dsp:txXfrm>
        <a:off x="46486" y="56556"/>
        <a:ext cx="8598949" cy="8593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BE999-7F9E-45A1-A2DA-DA9E4AB7FB84}">
      <dsp:nvSpPr>
        <dsp:cNvPr id="0" name=""/>
        <dsp:cNvSpPr/>
      </dsp:nvSpPr>
      <dsp:spPr>
        <a:xfrm>
          <a:off x="0" y="7825"/>
          <a:ext cx="8939285" cy="5773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300" b="1" i="0" u="none" strike="noStrike" kern="1200" cap="none" spc="0" normalizeH="0" baseline="0" noProof="0" dirty="0" smtClean="0">
              <a:ln/>
              <a:effectLst/>
              <a:uLnTx/>
              <a:uFillTx/>
              <a:latin typeface="EYInterstate" panose="02000503020000020004" pitchFamily="2" charset="0"/>
              <a:ea typeface="+mn-ea"/>
              <a:cs typeface="+mn-cs"/>
            </a:rPr>
            <a:t>Sales Tax Mode</a:t>
          </a:r>
          <a:endParaRPr lang="en-US" sz="2300" u="none" kern="1200" dirty="0">
            <a:latin typeface="EYInterstate" panose="02000503020000020004" pitchFamily="2" charset="0"/>
          </a:endParaRPr>
        </a:p>
      </dsp:txBody>
      <dsp:txXfrm>
        <a:off x="28182" y="36007"/>
        <a:ext cx="8882921" cy="520952"/>
      </dsp:txXfrm>
    </dsp:sp>
    <dsp:sp modelId="{5E390D69-17D6-407F-B56A-B5CBCE8E8625}">
      <dsp:nvSpPr>
        <dsp:cNvPr id="0" name=""/>
        <dsp:cNvSpPr/>
      </dsp:nvSpPr>
      <dsp:spPr>
        <a:xfrm>
          <a:off x="0" y="597192"/>
          <a:ext cx="8939285" cy="9593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baseline="0" dirty="0" smtClean="0">
              <a:latin typeface="EYInterstate" panose="02000503020000020004" pitchFamily="2" charset="0"/>
            </a:rPr>
            <a:t>The </a:t>
          </a:r>
          <a:r>
            <a:rPr lang="en-US" sz="1900" b="1" i="0" kern="1200" baseline="0" dirty="0" smtClean="0">
              <a:latin typeface="EYInterstate" panose="02000503020000020004" pitchFamily="2" charset="0"/>
            </a:rPr>
            <a:t>FE</a:t>
          </a:r>
          <a:r>
            <a:rPr lang="en-US" sz="1900" b="1" i="0" kern="1200" dirty="0" smtClean="0">
              <a:latin typeface="EYInterstate" panose="02000503020000020004" pitchFamily="2" charset="0"/>
            </a:rPr>
            <a:t> Act and </a:t>
          </a:r>
          <a:r>
            <a:rPr lang="en-US" sz="1900" b="1" i="0" kern="1200" baseline="0" dirty="0" smtClean="0">
              <a:latin typeface="EYInterstate" panose="02000503020000020004" pitchFamily="2" charset="0"/>
            </a:rPr>
            <a:t>PST Ordinances provide</a:t>
          </a:r>
          <a:r>
            <a:rPr lang="en-US" sz="1900" b="0" i="0" kern="1200" baseline="0" dirty="0" smtClean="0">
              <a:latin typeface="EYInterstate" panose="02000503020000020004" pitchFamily="2" charset="0"/>
            </a:rPr>
            <a:t> that </a:t>
          </a:r>
          <a:r>
            <a:rPr lang="en-US" sz="1900" b="1" i="0" kern="1200" baseline="0" dirty="0" smtClean="0">
              <a:latin typeface="EYInterstate" panose="02000503020000020004" pitchFamily="2" charset="0"/>
            </a:rPr>
            <a:t>sales tax/FED shall be charged</a:t>
          </a:r>
          <a:r>
            <a:rPr lang="en-US" sz="1900" b="0" i="0" kern="1200" baseline="0" dirty="0" smtClean="0">
              <a:latin typeface="EYInterstate" panose="02000503020000020004" pitchFamily="2" charset="0"/>
            </a:rPr>
            <a:t> and levied on the specified services in the same manner and at the same time, </a:t>
          </a:r>
          <a:r>
            <a:rPr lang="en-US" sz="1900" b="1" i="0" kern="1200" baseline="0" dirty="0" smtClean="0">
              <a:latin typeface="EYInterstate" panose="02000503020000020004" pitchFamily="2" charset="0"/>
            </a:rPr>
            <a:t>as if it were a sales tax chargeable under the ST Act</a:t>
          </a:r>
          <a:r>
            <a:rPr lang="en-US" sz="1900" b="0" i="0" kern="1200" baseline="0" dirty="0" smtClean="0">
              <a:latin typeface="EYInterstate" panose="02000503020000020004" pitchFamily="2" charset="0"/>
            </a:rPr>
            <a:t>.</a:t>
          </a:r>
          <a:endParaRPr lang="en-US" sz="1900" kern="1200" dirty="0">
            <a:latin typeface="EYInterstate" panose="02000503020000020004" pitchFamily="2" charset="0"/>
          </a:endParaRPr>
        </a:p>
      </dsp:txBody>
      <dsp:txXfrm>
        <a:off x="46831" y="644023"/>
        <a:ext cx="8845623" cy="865669"/>
      </dsp:txXfrm>
    </dsp:sp>
    <dsp:sp modelId="{09C66588-36AA-4F03-B3E0-74FCC720C071}">
      <dsp:nvSpPr>
        <dsp:cNvPr id="0" name=""/>
        <dsp:cNvSpPr/>
      </dsp:nvSpPr>
      <dsp:spPr>
        <a:xfrm>
          <a:off x="0" y="1569981"/>
          <a:ext cx="8939285" cy="963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baseline="0" dirty="0" smtClean="0">
              <a:latin typeface="EYInterstate" panose="02000503020000020004" pitchFamily="2" charset="0"/>
            </a:rPr>
            <a:t>All the provisions of the ST Act and rules</a:t>
          </a:r>
          <a:r>
            <a:rPr lang="en-US" sz="1900" b="0" i="0" kern="1200" baseline="0" dirty="0" smtClean="0">
              <a:latin typeface="EYInterstate" panose="02000503020000020004" pitchFamily="2" charset="0"/>
            </a:rPr>
            <a:t> made and notifications, orders and instructions issued thereunder </a:t>
          </a:r>
          <a:r>
            <a:rPr lang="en-US" sz="1900" b="1" i="0" kern="1200" baseline="0" dirty="0" smtClean="0">
              <a:latin typeface="EYInterstate" panose="02000503020000020004" pitchFamily="2" charset="0"/>
            </a:rPr>
            <a:t>shall, mutatis mutandis, apply</a:t>
          </a:r>
          <a:r>
            <a:rPr lang="en-US" sz="1900" b="0" i="0" kern="1200" baseline="0" dirty="0" smtClean="0">
              <a:latin typeface="EYInterstate" panose="02000503020000020004" pitchFamily="2" charset="0"/>
            </a:rPr>
            <a:t> to the collection and payment of tax/duty under the PST Ordinances or the FE Act.</a:t>
          </a:r>
          <a:endParaRPr lang="en-US" sz="800" kern="1200" dirty="0">
            <a:latin typeface="EYInterstate" panose="02000503020000020004" pitchFamily="2" charset="0"/>
          </a:endParaRPr>
        </a:p>
      </dsp:txBody>
      <dsp:txXfrm>
        <a:off x="47039" y="1617020"/>
        <a:ext cx="8845207" cy="8695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64511-940F-4081-A968-6A5E43C8F83D}">
      <dsp:nvSpPr>
        <dsp:cNvPr id="0" name=""/>
        <dsp:cNvSpPr/>
      </dsp:nvSpPr>
      <dsp:spPr>
        <a:xfrm>
          <a:off x="0" y="0"/>
          <a:ext cx="8758260" cy="6408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Section 3(1) of the Sindh, Punjab and 19(1) of KPK Acts</a:t>
          </a: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provides that </a:t>
          </a: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a S</a:t>
          </a:r>
          <a:r>
            <a:rPr lang="en-US" sz="2000" b="1" u="none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ervice</a:t>
          </a:r>
          <a:r>
            <a:rPr lang="en-US" sz="2000" b="1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is a taxable service, if</a:t>
          </a:r>
          <a:r>
            <a:rPr lang="en-US" sz="2000" kern="1200" dirty="0">
              <a:solidFill>
                <a:sysClr val="windowText" lastClr="000000"/>
              </a:solidFill>
              <a:latin typeface="EYInterstate" panose="02000503020000020004" pitchFamily="2" charset="0"/>
            </a:rPr>
            <a:t> </a:t>
          </a:r>
        </a:p>
      </dsp:txBody>
      <dsp:txXfrm>
        <a:off x="31284" y="31284"/>
        <a:ext cx="8695692" cy="578289"/>
      </dsp:txXfrm>
    </dsp:sp>
    <dsp:sp modelId="{AB8E4271-8115-4D4B-BA4A-346620C023EA}">
      <dsp:nvSpPr>
        <dsp:cNvPr id="0" name=""/>
        <dsp:cNvSpPr/>
      </dsp:nvSpPr>
      <dsp:spPr>
        <a:xfrm>
          <a:off x="0" y="639297"/>
          <a:ext cx="8758260" cy="2766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075" tIns="25400" rIns="142240" bIns="25400" numCol="1" spcCol="1270" anchor="t" anchorCtr="0">
          <a:noAutofit/>
        </a:bodyPr>
        <a:lstStyle/>
        <a:p>
          <a:pPr marL="0" lvl="1" indent="-228600" algn="l" defTabSz="889000" rtl="0">
            <a:lnSpc>
              <a:spcPct val="15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2000" b="1" u="sng" kern="1200" dirty="0">
              <a:latin typeface="EYInterstate" panose="02000503020000020004" pitchFamily="2" charset="0"/>
            </a:rPr>
            <a:t>Service</a:t>
          </a:r>
          <a:r>
            <a:rPr lang="en-US" sz="2000" kern="1200" dirty="0">
              <a:latin typeface="EYInterstate" panose="02000503020000020004" pitchFamily="2" charset="0"/>
            </a:rPr>
            <a:t> listed in the Second Schedule to the Act, </a:t>
          </a:r>
        </a:p>
        <a:p>
          <a:pPr marL="0" lvl="1" indent="-228600" algn="l" defTabSz="889000" rtl="0">
            <a:lnSpc>
              <a:spcPct val="15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2000" b="1" u="sng" kern="1200" dirty="0">
              <a:latin typeface="EYInterstate" panose="02000503020000020004" pitchFamily="2" charset="0"/>
            </a:rPr>
            <a:t>Provided</a:t>
          </a:r>
          <a:r>
            <a:rPr lang="en-US" sz="2000" kern="1200" dirty="0">
              <a:latin typeface="EYInterstate" panose="02000503020000020004" pitchFamily="2" charset="0"/>
            </a:rPr>
            <a:t> by a </a:t>
          </a:r>
          <a:r>
            <a:rPr lang="en-US" sz="2000" u="sng" kern="1200" dirty="0">
              <a:solidFill>
                <a:schemeClr val="accent1"/>
              </a:solidFill>
              <a:latin typeface="EYInterstate" panose="02000503020000020004" pitchFamily="2" charset="0"/>
              <a:ea typeface="+mn-ea"/>
              <a:cs typeface="+mn-cs"/>
            </a:rPr>
            <a:t>registered</a:t>
          </a:r>
          <a:r>
            <a:rPr lang="en-US" sz="2000" b="0" u="none" kern="1200" dirty="0">
              <a:latin typeface="EYInterstate" panose="02000503020000020004" pitchFamily="2" charset="0"/>
            </a:rPr>
            <a:t> </a:t>
          </a:r>
          <a:r>
            <a:rPr lang="en-US" sz="2000" b="1" u="sng" kern="1200" dirty="0">
              <a:latin typeface="EYInterstate" panose="02000503020000020004" pitchFamily="2" charset="0"/>
            </a:rPr>
            <a:t>Person</a:t>
          </a:r>
          <a:r>
            <a:rPr lang="en-US" sz="2000" kern="1200" dirty="0">
              <a:latin typeface="EYInterstate" panose="02000503020000020004" pitchFamily="2" charset="0"/>
            </a:rPr>
            <a:t> </a:t>
          </a:r>
        </a:p>
        <a:p>
          <a:pPr marL="0" lvl="1" indent="-228600" algn="l" defTabSz="889000" rtl="0">
            <a:lnSpc>
              <a:spcPct val="15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2000" kern="1200" dirty="0">
              <a:latin typeface="EYInterstate" panose="02000503020000020004" pitchFamily="2" charset="0"/>
            </a:rPr>
            <a:t>From his </a:t>
          </a:r>
          <a:r>
            <a:rPr lang="en-US" sz="2000" u="sng" kern="1200" dirty="0">
              <a:latin typeface="EYInterstate" panose="02000503020000020004" pitchFamily="2" charset="0"/>
            </a:rPr>
            <a:t>registered</a:t>
          </a:r>
          <a:r>
            <a:rPr lang="en-US" sz="2000" kern="1200" dirty="0">
              <a:latin typeface="EYInterstate" panose="02000503020000020004" pitchFamily="2" charset="0"/>
            </a:rPr>
            <a:t> office or </a:t>
          </a:r>
          <a:r>
            <a:rPr lang="en-US" sz="2000" b="1" u="sng" kern="1200" dirty="0">
              <a:latin typeface="EYInterstate" panose="02000503020000020004" pitchFamily="2" charset="0"/>
            </a:rPr>
            <a:t>place of business</a:t>
          </a:r>
          <a:r>
            <a:rPr lang="en-US" sz="2000" kern="1200" dirty="0">
              <a:latin typeface="EYInterstate" panose="02000503020000020004" pitchFamily="2" charset="0"/>
            </a:rPr>
            <a:t> in the Sindh</a:t>
          </a:r>
        </a:p>
        <a:p>
          <a:pPr marL="0" lvl="1" indent="-228600" algn="l" defTabSz="889000" rtl="0">
            <a:lnSpc>
              <a:spcPct val="15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2000" kern="1200" dirty="0">
              <a:latin typeface="EYInterstate" panose="02000503020000020004" pitchFamily="2" charset="0"/>
            </a:rPr>
            <a:t>In the course of an </a:t>
          </a:r>
          <a:r>
            <a:rPr lang="en-US" sz="2000" b="1" u="sng" kern="1200" dirty="0">
              <a:latin typeface="EYInterstate" panose="02000503020000020004" pitchFamily="2" charset="0"/>
            </a:rPr>
            <a:t>economic activity</a:t>
          </a:r>
          <a:r>
            <a:rPr lang="en-US" sz="2000" kern="1200" dirty="0">
              <a:latin typeface="EYInterstate" panose="02000503020000020004" pitchFamily="2" charset="0"/>
            </a:rPr>
            <a:t>, including commencement or termination of the activity.</a:t>
          </a:r>
        </a:p>
      </dsp:txBody>
      <dsp:txXfrm>
        <a:off x="0" y="639297"/>
        <a:ext cx="8758260" cy="27663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E2734-CF56-4C59-AE8C-4975F2526407}">
      <dsp:nvSpPr>
        <dsp:cNvPr id="0" name=""/>
        <dsp:cNvSpPr/>
      </dsp:nvSpPr>
      <dsp:spPr>
        <a:xfrm>
          <a:off x="0" y="25396"/>
          <a:ext cx="8939285" cy="11439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EYInterstate" panose="02000503020000020004" pitchFamily="2" charset="0"/>
            </a:rPr>
            <a:t>Section 2(79) of Sindh Act, 2(38) of Punjab Act and 2(48) of KPK Act provides-                                                                                            “Service” or “Services” means anything which is</a:t>
          </a:r>
          <a:r>
            <a:rPr lang="en-US" sz="2000" kern="1200" dirty="0" smtClean="0">
              <a:latin typeface="EYInterstate" panose="02000503020000020004" pitchFamily="2" charset="0"/>
            </a:rPr>
            <a:t> </a:t>
          </a:r>
          <a:endParaRPr lang="en-US" sz="2000" b="1" kern="1200" dirty="0">
            <a:latin typeface="EYInterstate" panose="02000503020000020004" pitchFamily="2" charset="0"/>
          </a:endParaRPr>
        </a:p>
      </dsp:txBody>
      <dsp:txXfrm>
        <a:off x="55841" y="81237"/>
        <a:ext cx="8827603" cy="1032219"/>
      </dsp:txXfrm>
    </dsp:sp>
    <dsp:sp modelId="{F2D050CD-A274-4995-A187-0F93EF9D5388}">
      <dsp:nvSpPr>
        <dsp:cNvPr id="0" name=""/>
        <dsp:cNvSpPr/>
      </dsp:nvSpPr>
      <dsp:spPr>
        <a:xfrm>
          <a:off x="0" y="1160139"/>
          <a:ext cx="8939285" cy="154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822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>
              <a:latin typeface="EYInterstate" panose="02000503020000020004" pitchFamily="2" charset="0"/>
            </a:rPr>
            <a:t>Not goods</a:t>
          </a:r>
          <a:r>
            <a:rPr lang="en-US" sz="2000" kern="1200" dirty="0">
              <a:latin typeface="EYInterstate" panose="02000503020000020004" pitchFamily="2" charset="0"/>
            </a:rPr>
            <a:t> or </a:t>
          </a:r>
        </a:p>
        <a:p>
          <a:pPr marL="228600" lvl="1" indent="-228600" algn="l" defTabSz="8890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>
              <a:latin typeface="EYInterstate" panose="02000503020000020004" pitchFamily="2" charset="0"/>
            </a:rPr>
            <a:t>providing of which is not a </a:t>
          </a:r>
          <a:r>
            <a:rPr lang="en-US" sz="2000" b="1" kern="1200" dirty="0">
              <a:latin typeface="EYInterstate" panose="02000503020000020004" pitchFamily="2" charset="0"/>
            </a:rPr>
            <a:t>supply of goods </a:t>
          </a:r>
          <a:r>
            <a:rPr lang="en-US" sz="2000" kern="1200" dirty="0">
              <a:latin typeface="EYInterstate" panose="02000503020000020004" pitchFamily="2" charset="0"/>
            </a:rPr>
            <a:t>and</a:t>
          </a:r>
        </a:p>
        <a:p>
          <a:pPr marL="228600" lvl="1" indent="-228600" algn="l" defTabSz="8890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>
              <a:latin typeface="EYInterstate" panose="02000503020000020004" pitchFamily="2" charset="0"/>
            </a:rPr>
            <a:t>shall </a:t>
          </a:r>
          <a:r>
            <a:rPr lang="en-US" sz="2000" b="1" kern="1200" dirty="0">
              <a:latin typeface="EYInterstate" panose="02000503020000020004" pitchFamily="2" charset="0"/>
            </a:rPr>
            <a:t>include but not limited</a:t>
          </a:r>
          <a:r>
            <a:rPr lang="en-US" sz="2000" kern="1200" dirty="0">
              <a:latin typeface="EYInterstate" panose="02000503020000020004" pitchFamily="2" charset="0"/>
            </a:rPr>
            <a:t> to the services listed in First Schedule;</a:t>
          </a:r>
          <a:r>
            <a:rPr lang="en-US" sz="2000" b="1" kern="1200" dirty="0">
              <a:latin typeface="EYInterstate" panose="02000503020000020004" pitchFamily="2" charset="0"/>
            </a:rPr>
            <a:t> </a:t>
          </a:r>
          <a:endParaRPr lang="en-US" sz="2000" kern="1200" dirty="0">
            <a:latin typeface="EYInterstate" panose="02000503020000020004" pitchFamily="2" charset="0"/>
          </a:endParaRPr>
        </a:p>
      </dsp:txBody>
      <dsp:txXfrm>
        <a:off x="0" y="1160139"/>
        <a:ext cx="8939285" cy="15473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6D51E-571C-4B59-9C99-833E5CFDA219}">
      <dsp:nvSpPr>
        <dsp:cNvPr id="0" name=""/>
        <dsp:cNvSpPr/>
      </dsp:nvSpPr>
      <dsp:spPr>
        <a:xfrm>
          <a:off x="0" y="2571"/>
          <a:ext cx="8939285" cy="757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EYInterstate" panose="02000503020000020004" pitchFamily="2" charset="0"/>
            </a:rPr>
            <a:t>Preamble</a:t>
          </a:r>
          <a:r>
            <a:rPr lang="en-US" sz="2000" kern="1200" dirty="0" smtClean="0">
              <a:latin typeface="EYInterstate" panose="02000503020000020004" pitchFamily="2" charset="0"/>
            </a:rPr>
            <a:t> of Sindh and KPK Acts and preamble and Section 3(5) of  Punjab Act provides that </a:t>
          </a:r>
          <a:r>
            <a:rPr lang="en-US" sz="2000" b="1" kern="1200" dirty="0" smtClean="0">
              <a:latin typeface="EYInterstate" panose="02000503020000020004" pitchFamily="2" charset="0"/>
            </a:rPr>
            <a:t>the Act is enacted to levy a tax on Services</a:t>
          </a:r>
          <a:r>
            <a:rPr lang="en-US" sz="2000" kern="1200" dirty="0" smtClean="0">
              <a:latin typeface="EYInterstate" panose="02000503020000020004" pitchFamily="2" charset="0"/>
            </a:rPr>
            <a:t> –</a:t>
          </a:r>
          <a:endParaRPr lang="en-US" sz="2000" kern="1200" dirty="0">
            <a:latin typeface="EYInterstate" panose="02000503020000020004" pitchFamily="2" charset="0"/>
          </a:endParaRPr>
        </a:p>
      </dsp:txBody>
      <dsp:txXfrm>
        <a:off x="36981" y="39552"/>
        <a:ext cx="8865323" cy="683603"/>
      </dsp:txXfrm>
    </dsp:sp>
    <dsp:sp modelId="{1B5349C2-24D9-4F88-91AF-FB78E41F4C51}">
      <dsp:nvSpPr>
        <dsp:cNvPr id="0" name=""/>
        <dsp:cNvSpPr/>
      </dsp:nvSpPr>
      <dsp:spPr>
        <a:xfrm>
          <a:off x="0" y="762707"/>
          <a:ext cx="8939285" cy="3390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822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smtClean="0">
              <a:latin typeface="EYInterstate" panose="02000503020000020004" pitchFamily="2" charset="0"/>
            </a:rPr>
            <a:t>provided, rendered, executed </a:t>
          </a:r>
          <a:endParaRPr lang="en-US" sz="2000" kern="1200" dirty="0">
            <a:latin typeface="EYInterstate" panose="02000503020000020004" pitchFamily="2" charset="0"/>
          </a:endParaRPr>
        </a:p>
        <a:p>
          <a:pPr marL="228600" lvl="1" indent="-228600" algn="l" defTabSz="8890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>
              <a:latin typeface="EYInterstate" panose="02000503020000020004" pitchFamily="2" charset="0"/>
            </a:rPr>
            <a:t>initiated, originated </a:t>
          </a:r>
          <a:endParaRPr lang="en-US" sz="2000" kern="1200" dirty="0">
            <a:latin typeface="EYInterstate" panose="02000503020000020004" pitchFamily="2" charset="0"/>
          </a:endParaRPr>
        </a:p>
        <a:p>
          <a:pPr marL="228600" lvl="1" indent="-228600" algn="l" defTabSz="8890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>
              <a:latin typeface="EYInterstate" panose="02000503020000020004" pitchFamily="2" charset="0"/>
            </a:rPr>
            <a:t>received, consumed (Punjab and KPK)</a:t>
          </a:r>
          <a:endParaRPr lang="en-US" sz="2000" kern="1200" dirty="0">
            <a:latin typeface="EYInterstate" panose="02000503020000020004" pitchFamily="2" charset="0"/>
          </a:endParaRPr>
        </a:p>
        <a:p>
          <a:pPr marL="228600" lvl="1" indent="-228600" algn="l" defTabSz="8890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smtClean="0">
              <a:latin typeface="EYInterstate" panose="02000503020000020004" pitchFamily="2" charset="0"/>
            </a:rPr>
            <a:t>supplied, delivered, receipted, terminated </a:t>
          </a:r>
          <a:r>
            <a:rPr lang="en-US" sz="2000" kern="1200" smtClean="0">
              <a:latin typeface="EYInterstate" panose="02000503020000020004" pitchFamily="2" charset="0"/>
            </a:rPr>
            <a:t>in the Province </a:t>
          </a:r>
          <a:endParaRPr lang="en-US" sz="2000" kern="1200" dirty="0">
            <a:latin typeface="EYInterstate" panose="02000503020000020004" pitchFamily="2" charset="0"/>
          </a:endParaRPr>
        </a:p>
        <a:p>
          <a:pPr marL="228600" lvl="1" indent="-228600" algn="l" defTabSz="8890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smtClean="0">
              <a:latin typeface="EYInterstate" panose="02000503020000020004" pitchFamily="2" charset="0"/>
            </a:rPr>
            <a:t>whether in whole or in part.</a:t>
          </a:r>
          <a:endParaRPr lang="en-US" sz="2000" kern="1200" dirty="0">
            <a:latin typeface="EYInterstate" panose="02000503020000020004" pitchFamily="2" charset="0"/>
          </a:endParaRPr>
        </a:p>
        <a:p>
          <a:pPr marL="228600" lvl="1" indent="-228600" algn="l" defTabSz="889000" rtl="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1" kern="1200" dirty="0" smtClean="0">
              <a:latin typeface="EYInterstate" panose="02000503020000020004" pitchFamily="2" charset="0"/>
            </a:rPr>
            <a:t>for all matters</a:t>
          </a:r>
          <a:r>
            <a:rPr lang="en-US" sz="2000" kern="1200" dirty="0" smtClean="0">
              <a:latin typeface="EYInterstate" panose="02000503020000020004" pitchFamily="2" charset="0"/>
            </a:rPr>
            <a:t> incidental and ancillary thereto or connected therewith.</a:t>
          </a:r>
          <a:endParaRPr lang="en-US" sz="2000" kern="1200" dirty="0">
            <a:latin typeface="EYInterstate" panose="02000503020000020004" pitchFamily="2" charset="0"/>
          </a:endParaRPr>
        </a:p>
      </dsp:txBody>
      <dsp:txXfrm>
        <a:off x="0" y="762707"/>
        <a:ext cx="8939285" cy="33901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FD952-BE48-47CB-9180-DB0767D9310D}">
      <dsp:nvSpPr>
        <dsp:cNvPr id="0" name=""/>
        <dsp:cNvSpPr/>
      </dsp:nvSpPr>
      <dsp:spPr>
        <a:xfrm>
          <a:off x="0" y="0"/>
          <a:ext cx="8939285" cy="7109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EYInterstate" panose="02000503020000020004" pitchFamily="2" charset="0"/>
            </a:rPr>
            <a:t>Services initiated or originated from one part and terminated, received or consumed in another part of Pakistan ? </a:t>
          </a:r>
          <a:endParaRPr lang="en-US" sz="2000" kern="1200" dirty="0">
            <a:latin typeface="EYInterstate" panose="02000503020000020004" pitchFamily="2" charset="0"/>
          </a:endParaRPr>
        </a:p>
      </dsp:txBody>
      <dsp:txXfrm>
        <a:off x="34704" y="34704"/>
        <a:ext cx="8869877" cy="6415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440D3-B012-4FE3-AEDA-536BD143185D}">
      <dsp:nvSpPr>
        <dsp:cNvPr id="0" name=""/>
        <dsp:cNvSpPr/>
      </dsp:nvSpPr>
      <dsp:spPr>
        <a:xfrm>
          <a:off x="0" y="152"/>
          <a:ext cx="8939285" cy="8201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latin typeface="EYInterstate" panose="02000503020000020004" pitchFamily="2" charset="0"/>
            </a:rPr>
            <a:t>Section 2(63) of Sindh, 2(29) of Punjab and 2(36) of KPK Acts </a:t>
          </a:r>
          <a:r>
            <a:rPr lang="en-US" sz="1900" kern="1200" dirty="0" smtClean="0">
              <a:latin typeface="EYInterstate" panose="02000503020000020004" pitchFamily="2" charset="0"/>
            </a:rPr>
            <a:t>–</a:t>
          </a:r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EYInterstate" panose="02000503020000020004" pitchFamily="2" charset="0"/>
            </a:rPr>
            <a:t> </a:t>
          </a:r>
          <a:r>
            <a:rPr lang="en-US" sz="1900" kern="1200" dirty="0">
              <a:latin typeface="EYInterstate" panose="02000503020000020004" pitchFamily="2" charset="0"/>
            </a:rPr>
            <a:t>A “</a:t>
          </a:r>
          <a:r>
            <a:rPr lang="en-US" sz="1900" b="1" kern="1200" dirty="0">
              <a:latin typeface="EYInterstate" panose="02000503020000020004" pitchFamily="2" charset="0"/>
            </a:rPr>
            <a:t>Person</a:t>
          </a:r>
          <a:r>
            <a:rPr lang="en-US" sz="1900" kern="1200" dirty="0">
              <a:latin typeface="EYInterstate" panose="02000503020000020004" pitchFamily="2" charset="0"/>
            </a:rPr>
            <a:t>” means-</a:t>
          </a:r>
        </a:p>
      </dsp:txBody>
      <dsp:txXfrm>
        <a:off x="40039" y="40191"/>
        <a:ext cx="8859207" cy="740117"/>
      </dsp:txXfrm>
    </dsp:sp>
    <dsp:sp modelId="{4AE57567-637C-4796-99B6-7044800594CF}">
      <dsp:nvSpPr>
        <dsp:cNvPr id="0" name=""/>
        <dsp:cNvSpPr/>
      </dsp:nvSpPr>
      <dsp:spPr>
        <a:xfrm>
          <a:off x="0" y="832043"/>
          <a:ext cx="8939285" cy="246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822" tIns="24130" rIns="135128" bIns="24130" numCol="1" spcCol="1270" anchor="t" anchorCtr="0">
          <a:noAutofit/>
        </a:bodyPr>
        <a:lstStyle/>
        <a:p>
          <a:pPr marL="171450" lvl="1" indent="-171450" algn="l" defTabSz="84455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900" kern="1200" dirty="0">
              <a:latin typeface="EYInterstate" panose="02000503020000020004" pitchFamily="2" charset="0"/>
            </a:rPr>
            <a:t>an </a:t>
          </a:r>
          <a:r>
            <a:rPr lang="en-US" sz="1900" b="1" kern="1200" dirty="0">
              <a:latin typeface="EYInterstate" panose="02000503020000020004" pitchFamily="2" charset="0"/>
            </a:rPr>
            <a:t>individual</a:t>
          </a:r>
        </a:p>
        <a:p>
          <a:pPr marL="171450" lvl="1" indent="-171450" algn="l" defTabSz="84455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900" kern="1200" dirty="0">
              <a:latin typeface="EYInterstate" panose="02000503020000020004" pitchFamily="2" charset="0"/>
            </a:rPr>
            <a:t>an </a:t>
          </a:r>
          <a:r>
            <a:rPr lang="en-US" sz="1900" b="1" kern="1200" dirty="0">
              <a:latin typeface="EYInterstate" panose="02000503020000020004" pitchFamily="2" charset="0"/>
            </a:rPr>
            <a:t>association of individuals</a:t>
          </a:r>
          <a:r>
            <a:rPr lang="en-US" sz="1900" kern="1200" dirty="0">
              <a:latin typeface="EYInterstate" panose="02000503020000020004" pitchFamily="2" charset="0"/>
            </a:rPr>
            <a:t> or persons</a:t>
          </a:r>
        </a:p>
        <a:p>
          <a:pPr marL="171450" lvl="1" indent="-171450" algn="l" defTabSz="84455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900" kern="1200" dirty="0">
              <a:latin typeface="EYInterstate" panose="02000503020000020004" pitchFamily="2" charset="0"/>
            </a:rPr>
            <a:t>a </a:t>
          </a:r>
          <a:r>
            <a:rPr lang="en-US" sz="1900" b="1" kern="1200" dirty="0">
              <a:latin typeface="EYInterstate" panose="02000503020000020004" pitchFamily="2" charset="0"/>
            </a:rPr>
            <a:t>company</a:t>
          </a:r>
        </a:p>
        <a:p>
          <a:pPr marL="171450" lvl="1" indent="-171450" algn="l" defTabSz="84455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900" kern="1200" dirty="0">
              <a:latin typeface="EYInterstate" panose="02000503020000020004" pitchFamily="2" charset="0"/>
            </a:rPr>
            <a:t>Federal or a Provincial </a:t>
          </a:r>
          <a:r>
            <a:rPr lang="en-US" sz="1900" b="1" kern="1200" dirty="0">
              <a:latin typeface="EYInterstate" panose="02000503020000020004" pitchFamily="2" charset="0"/>
            </a:rPr>
            <a:t>Government</a:t>
          </a:r>
        </a:p>
        <a:p>
          <a:pPr marL="171450" lvl="1" indent="-171450" algn="l" defTabSz="84455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900" kern="1200" dirty="0">
              <a:latin typeface="EYInterstate" panose="02000503020000020004" pitchFamily="2" charset="0"/>
            </a:rPr>
            <a:t>a local authority or </a:t>
          </a:r>
          <a:r>
            <a:rPr lang="en-US" sz="1900" b="1" kern="1200" dirty="0">
              <a:latin typeface="EYInterstate" panose="02000503020000020004" pitchFamily="2" charset="0"/>
            </a:rPr>
            <a:t>local government</a:t>
          </a:r>
          <a:r>
            <a:rPr lang="en-US" sz="1900" kern="1200" dirty="0">
              <a:latin typeface="EYInterstate" panose="02000503020000020004" pitchFamily="2" charset="0"/>
            </a:rPr>
            <a:t>, or</a:t>
          </a:r>
        </a:p>
        <a:p>
          <a:pPr marL="171450" lvl="1" indent="-171450" algn="l" defTabSz="844550" rtl="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900" kern="1200" dirty="0">
              <a:latin typeface="EYInterstate" panose="02000503020000020004" pitchFamily="2" charset="0"/>
            </a:rPr>
            <a:t>a </a:t>
          </a:r>
          <a:r>
            <a:rPr lang="en-US" sz="1900" b="1" kern="1200" dirty="0">
              <a:latin typeface="EYInterstate" panose="02000503020000020004" pitchFamily="2" charset="0"/>
            </a:rPr>
            <a:t>foreign government</a:t>
          </a:r>
          <a:r>
            <a:rPr lang="en-US" sz="1900" kern="1200" dirty="0">
              <a:latin typeface="EYInterstate" panose="02000503020000020004" pitchFamily="2" charset="0"/>
            </a:rPr>
            <a:t>, a political subdivision of a foreign government, or  a public international organization</a:t>
          </a:r>
        </a:p>
      </dsp:txBody>
      <dsp:txXfrm>
        <a:off x="0" y="832043"/>
        <a:ext cx="8939285" cy="2462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23/01/2015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23/01/2015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</a:t>
            </a:r>
            <a:r>
              <a:rPr lang="en-US" baseline="0" dirty="0" smtClean="0"/>
              <a:t> the version of the Beam in this layout when you want to place a photograph or illustration into the Input area of the Beam. </a:t>
            </a:r>
            <a:r>
              <a:rPr lang="en-GB" sz="1300" dirty="0" smtClean="0"/>
              <a:t>When choosing an Input image, follow the principles on </a:t>
            </a:r>
            <a:r>
              <a:rPr lang="en-GB" sz="1300" i="1" dirty="0" smtClean="0"/>
              <a:t>The Branding Zone</a:t>
            </a:r>
            <a:r>
              <a:rPr lang="en-GB" sz="1300" dirty="0" smtClean="0"/>
              <a:t>. </a:t>
            </a:r>
            <a:br>
              <a:rPr lang="en-GB" sz="1300" dirty="0" smtClean="0"/>
            </a:br>
            <a:r>
              <a:rPr lang="en-US" baseline="0" dirty="0" smtClean="0"/>
              <a:t>To change the Input image:</a:t>
            </a:r>
            <a:br>
              <a:rPr lang="en-US" baseline="0" dirty="0" smtClean="0"/>
            </a:br>
            <a:r>
              <a:rPr lang="en-US" sz="1300" dirty="0" smtClean="0"/>
              <a:t>Select the </a:t>
            </a:r>
            <a:r>
              <a:rPr lang="en-US" sz="1300" b="1" dirty="0" smtClean="0"/>
              <a:t>View</a:t>
            </a:r>
            <a:r>
              <a:rPr lang="en-US" sz="1300" dirty="0" smtClean="0"/>
              <a:t> tab then choose the </a:t>
            </a:r>
            <a:r>
              <a:rPr lang="en-US" sz="1300" b="1" dirty="0" smtClean="0"/>
              <a:t>Slide Master </a:t>
            </a:r>
            <a:r>
              <a:rPr lang="en-US" sz="1300" dirty="0" smtClean="0"/>
              <a:t>containing the layout you want to edit. Select the input shape and right-click on it to bring up the menu. Select </a:t>
            </a:r>
            <a:r>
              <a:rPr lang="en-US" sz="1300" b="1" dirty="0" smtClean="0"/>
              <a:t>Format Picture. </a:t>
            </a:r>
            <a:r>
              <a:rPr lang="en-US" sz="1300" dirty="0" smtClean="0"/>
              <a:t>Under Fill select </a:t>
            </a:r>
            <a:r>
              <a:rPr lang="en-US" sz="1300" b="1" dirty="0" smtClean="0"/>
              <a:t>Picture or texture fill.</a:t>
            </a:r>
            <a:r>
              <a:rPr lang="en-US" sz="1300" dirty="0" smtClean="0"/>
              <a:t> Click </a:t>
            </a:r>
            <a:r>
              <a:rPr lang="en-US" sz="1300" b="1" dirty="0" smtClean="0"/>
              <a:t>Insert from&gt;File</a:t>
            </a:r>
            <a:r>
              <a:rPr lang="en-US" sz="1300" dirty="0" smtClean="0"/>
              <a:t>. Navigate to where you have saved the image and insert it.</a:t>
            </a:r>
          </a:p>
          <a:p>
            <a:endParaRPr lang="en-US" sz="13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021" y="4561442"/>
            <a:ext cx="5851161" cy="432010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34" y="9118531"/>
            <a:ext cx="3170419" cy="4804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021" y="4561442"/>
            <a:ext cx="5851161" cy="432010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34" y="9118531"/>
            <a:ext cx="3170419" cy="4804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021" y="4561442"/>
            <a:ext cx="5851161" cy="432010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34" y="9118531"/>
            <a:ext cx="3170419" cy="4804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021" y="4561442"/>
            <a:ext cx="5851161" cy="432010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34" y="9118531"/>
            <a:ext cx="3170419" cy="4804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3775" cy="36020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75692" y="4561228"/>
            <a:ext cx="5363818" cy="432021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7931" y="9124093"/>
            <a:ext cx="3167269" cy="4771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381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r>
              <a:rPr lang="en-GB" dirty="0" smtClean="0"/>
              <a:t>This is a predetermined divider slide and should not be modified.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4147931" y="9124093"/>
            <a:ext cx="3167269" cy="4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238" tIns="50123" rIns="100238" bIns="50123" anchor="b"/>
          <a:lstStyle/>
          <a:p>
            <a:pPr algn="r" defTabSz="1001854"/>
            <a:fld id="{80C05111-D683-4DE8-8663-30E50066D8CE}" type="slidenum">
              <a:rPr lang="en-GB" sz="1400"/>
              <a:pPr algn="r" defTabSz="1001854"/>
              <a:t>33</a:t>
            </a:fld>
            <a:endParaRPr lang="en-GB" sz="14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021" y="4561442"/>
            <a:ext cx="5851161" cy="432010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34" y="9118531"/>
            <a:ext cx="3170419" cy="4804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021" y="4561442"/>
            <a:ext cx="5851161" cy="432010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34" y="9118531"/>
            <a:ext cx="3170419" cy="4804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r>
              <a:rPr lang="en-GB" dirty="0" smtClean="0"/>
              <a:t>This is a predetermined divider slide and should not be modified.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89DCCC-F2A1-4507-A45F-1832BF2F112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2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" name="Picture 9" descr="EY_Logo2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67712" y="5754254"/>
            <a:ext cx="989153" cy="749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52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777600"/>
            <a:ext cx="555508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2" y="1753200"/>
            <a:ext cx="555508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055" y="2405319"/>
            <a:ext cx="9145054" cy="3346232"/>
            <a:chOff x="-1055" y="2405319"/>
            <a:chExt cx="9145054" cy="3346232"/>
          </a:xfrm>
        </p:grpSpPr>
        <p:sp>
          <p:nvSpPr>
            <p:cNvPr id="9" name="Freeform 8"/>
            <p:cNvSpPr>
              <a:spLocks/>
            </p:cNvSpPr>
            <p:nvPr userDrawn="1"/>
          </p:nvSpPr>
          <p:spPr bwMode="gray">
            <a:xfrm>
              <a:off x="2273866" y="2405319"/>
              <a:ext cx="6870133" cy="2494990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055" y="4411633"/>
              <a:ext cx="2285060" cy="133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Picture 10" descr="EY_Logo2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67712" y="5754254"/>
            <a:ext cx="989153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58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777600"/>
            <a:ext cx="551571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2" y="1753200"/>
            <a:ext cx="551571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gray">
          <a:xfrm>
            <a:off x="2273866" y="2405319"/>
            <a:ext cx="6870133" cy="2494990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-9144" y="3000375"/>
            <a:ext cx="2286000" cy="2729861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" fmla="*/ 0 w 2286000"/>
              <a:gd name="connsiteY0" fmla="*/ 2729861 h 2729861"/>
              <a:gd name="connsiteX1" fmla="*/ 9144 w 2286000"/>
              <a:gd name="connsiteY1" fmla="*/ 0 h 2729861"/>
              <a:gd name="connsiteX2" fmla="*/ 2286000 w 2286000"/>
              <a:gd name="connsiteY2" fmla="*/ 1897691 h 2729861"/>
              <a:gd name="connsiteX3" fmla="*/ 0 w 2286000"/>
              <a:gd name="connsiteY3" fmla="*/ 2729861 h 272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318" y="4047893"/>
            <a:ext cx="1785784" cy="108337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 algn="l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Tx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Placeholder image — to replace this image, select View&gt;Notes Page</a:t>
            </a:r>
          </a:p>
        </p:txBody>
      </p:sp>
      <p:pic>
        <p:nvPicPr>
          <p:cNvPr id="11" name="Picture 10" descr="EY_Logo2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67712" y="5754254"/>
            <a:ext cx="989153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58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748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33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3514"/>
            <a:ext cx="4038600" cy="46910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3514"/>
            <a:ext cx="4038600" cy="46910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64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-9144" y="3000375"/>
            <a:ext cx="2286000" cy="2729861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" fmla="*/ 0 w 2286000"/>
              <a:gd name="connsiteY0" fmla="*/ 2729861 h 2729861"/>
              <a:gd name="connsiteX1" fmla="*/ 9144 w 2286000"/>
              <a:gd name="connsiteY1" fmla="*/ 0 h 2729861"/>
              <a:gd name="connsiteX2" fmla="*/ 2286000 w 2286000"/>
              <a:gd name="connsiteY2" fmla="*/ 1897691 h 2729861"/>
              <a:gd name="connsiteX3" fmla="*/ 0 w 2286000"/>
              <a:gd name="connsiteY3" fmla="*/ 2729861 h 272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777600"/>
            <a:ext cx="554957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2" y="1753200"/>
            <a:ext cx="554957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032" name="Freeform 8"/>
          <p:cNvSpPr>
            <a:spLocks/>
          </p:cNvSpPr>
          <p:nvPr userDrawn="1"/>
        </p:nvSpPr>
        <p:spPr bwMode="gray">
          <a:xfrm>
            <a:off x="2273222" y="2405084"/>
            <a:ext cx="6870778" cy="2495225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5318" y="4047893"/>
            <a:ext cx="1785784" cy="108337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 algn="l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Tx/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Placeholder image — to replace this image, select View&gt;Notes Page</a:t>
            </a:r>
          </a:p>
        </p:txBody>
      </p:sp>
      <p:pic>
        <p:nvPicPr>
          <p:cNvPr id="9" name="Picture 8" descr="EY_Logo2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67712" y="5754254"/>
            <a:ext cx="989153" cy="749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3"/>
            <a:ext cx="4042800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3"/>
            <a:ext cx="4042800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33513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33513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879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28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625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832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2416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9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457200" y="1033272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80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12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9397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037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777600"/>
            <a:ext cx="54900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2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gray">
          <a:xfrm>
            <a:off x="2273498" y="2405185"/>
            <a:ext cx="6870502" cy="2495124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-762" y="4411632"/>
            <a:ext cx="2283067" cy="13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751576"/>
            <a:ext cx="989153" cy="749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09944"/>
            <a:ext cx="3434400" cy="2011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 err="1" smtClean="0"/>
              <a:t>KTBA</a:t>
            </a:r>
            <a:r>
              <a:rPr lang="en-GB" dirty="0" smtClean="0"/>
              <a:t> </a:t>
            </a:r>
            <a:r>
              <a:rPr lang="en-GB" dirty="0" err="1" smtClean="0"/>
              <a:t>PDP</a:t>
            </a:r>
            <a:r>
              <a:rPr lang="en-GB" dirty="0" smtClean="0"/>
              <a:t> 2014    Sales Tax on Services in Pakistan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777600"/>
            <a:ext cx="54900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2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gray">
          <a:xfrm>
            <a:off x="2273498" y="2405185"/>
            <a:ext cx="6870502" cy="2495124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-9144" y="3000375"/>
            <a:ext cx="2286000" cy="2729861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" fmla="*/ 0 w 2286000"/>
              <a:gd name="connsiteY0" fmla="*/ 2729861 h 2729861"/>
              <a:gd name="connsiteX1" fmla="*/ 9144 w 2286000"/>
              <a:gd name="connsiteY1" fmla="*/ 0 h 2729861"/>
              <a:gd name="connsiteX2" fmla="*/ 2286000 w 2286000"/>
              <a:gd name="connsiteY2" fmla="*/ 1897691 h 2729861"/>
              <a:gd name="connsiteX3" fmla="*/ 0 w 2286000"/>
              <a:gd name="connsiteY3" fmla="*/ 2729861 h 272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5318" y="4047893"/>
            <a:ext cx="1785784" cy="108337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 algn="l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Tx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Placeholder image — to replace this image, select View&gt;Notes Page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751576"/>
            <a:ext cx="989153" cy="749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600"/>
            <a:ext cx="8229600" cy="4698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3514"/>
            <a:ext cx="4038600" cy="46910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3514"/>
            <a:ext cx="4038600" cy="469106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3"/>
            <a:ext cx="4042800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3"/>
            <a:ext cx="4042800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33513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33513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5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52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740800" y="6409944"/>
            <a:ext cx="3434400" cy="2011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KTBA</a:t>
            </a:r>
            <a:r>
              <a:rPr lang="en-GB" dirty="0" smtClean="0"/>
              <a:t> </a:t>
            </a:r>
            <a:r>
              <a:rPr lang="en-GB" dirty="0" err="1" smtClean="0"/>
              <a:t>PDP</a:t>
            </a:r>
            <a:r>
              <a:rPr lang="en-GB" dirty="0" smtClean="0"/>
              <a:t> 2014    Sales Tax on Services in Pakistan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777600"/>
            <a:ext cx="54900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2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gray">
          <a:xfrm>
            <a:off x="2276146" y="2406147"/>
            <a:ext cx="6867853" cy="2494162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black">
          <a:xfrm>
            <a:off x="-1" y="4412381"/>
            <a:ext cx="2284955" cy="133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751576"/>
            <a:ext cx="989153" cy="749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_photo_or_illustration_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777600"/>
            <a:ext cx="5490000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2" y="1753200"/>
            <a:ext cx="5490000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pPr lvl="1"/>
            <a:endParaRPr lang="en-GB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gray">
          <a:xfrm>
            <a:off x="2276146" y="2406147"/>
            <a:ext cx="6867853" cy="2494162"/>
          </a:xfrm>
          <a:custGeom>
            <a:avLst/>
            <a:gdLst/>
            <a:ahLst/>
            <a:cxnLst>
              <a:cxn ang="0">
                <a:pos x="0" y="1852"/>
              </a:cxn>
              <a:cxn ang="0">
                <a:pos x="5081" y="0"/>
              </a:cxn>
              <a:cxn ang="0">
                <a:pos x="5081" y="968"/>
              </a:cxn>
              <a:cxn ang="0">
                <a:pos x="0" y="1852"/>
              </a:cxn>
            </a:cxnLst>
            <a:rect l="0" t="0" r="r" b="b"/>
            <a:pathLst>
              <a:path w="5081" h="1852">
                <a:moveTo>
                  <a:pt x="0" y="1852"/>
                </a:moveTo>
                <a:lnTo>
                  <a:pt x="5081" y="0"/>
                </a:lnTo>
                <a:lnTo>
                  <a:pt x="5081" y="968"/>
                </a:lnTo>
                <a:lnTo>
                  <a:pt x="0" y="185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-9144" y="3000375"/>
            <a:ext cx="2286000" cy="2729861"/>
          </a:xfrm>
          <a:custGeom>
            <a:avLst/>
            <a:gdLst>
              <a:gd name="connsiteX0" fmla="*/ 0 w 2286000"/>
              <a:gd name="connsiteY0" fmla="*/ 1318973 h 1318973"/>
              <a:gd name="connsiteX1" fmla="*/ 0 w 2286000"/>
              <a:gd name="connsiteY1" fmla="*/ 0 h 1318973"/>
              <a:gd name="connsiteX2" fmla="*/ 2286000 w 2286000"/>
              <a:gd name="connsiteY2" fmla="*/ 486803 h 1318973"/>
              <a:gd name="connsiteX3" fmla="*/ 0 w 2286000"/>
              <a:gd name="connsiteY3" fmla="*/ 1318973 h 1318973"/>
              <a:gd name="connsiteX0" fmla="*/ 0 w 2286000"/>
              <a:gd name="connsiteY0" fmla="*/ 2729861 h 2729861"/>
              <a:gd name="connsiteX1" fmla="*/ 9144 w 2286000"/>
              <a:gd name="connsiteY1" fmla="*/ 0 h 2729861"/>
              <a:gd name="connsiteX2" fmla="*/ 2286000 w 2286000"/>
              <a:gd name="connsiteY2" fmla="*/ 1897691 h 2729861"/>
              <a:gd name="connsiteX3" fmla="*/ 0 w 2286000"/>
              <a:gd name="connsiteY3" fmla="*/ 2729861 h 272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2729861">
                <a:moveTo>
                  <a:pt x="0" y="2729861"/>
                </a:moveTo>
                <a:lnTo>
                  <a:pt x="9144" y="0"/>
                </a:lnTo>
                <a:lnTo>
                  <a:pt x="2286000" y="1897691"/>
                </a:lnTo>
                <a:lnTo>
                  <a:pt x="0" y="2729861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5318" y="4047893"/>
            <a:ext cx="1785784" cy="108337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0" indent="0" algn="l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Tx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Placeholder image — to replace this image, select View&gt;Notes Page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12" y="5751576"/>
            <a:ext cx="989153" cy="749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3514"/>
            <a:ext cx="4038600" cy="469106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3514"/>
            <a:ext cx="4038600" cy="469106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2121114"/>
            <a:ext cx="4042800" cy="400346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0" y="2121114"/>
            <a:ext cx="4042800" cy="400346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0000" y="1433513"/>
            <a:ext cx="40428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000" y="1433513"/>
            <a:ext cx="4042800" cy="640800"/>
          </a:xfrm>
        </p:spPr>
        <p:txBody>
          <a:bodyPr anchor="t" anchorCtr="0"/>
          <a:lstStyle>
            <a:lvl1pPr>
              <a:buNone/>
              <a:defRPr b="1"/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5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4"/>
            <a:ext cx="4038600" cy="469811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4"/>
            <a:ext cx="4038600" cy="469811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52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68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00077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7189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3"/>
            <a:ext cx="4042800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3"/>
            <a:ext cx="4042800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33513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33513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5525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1820"/>
            <a:ext cx="4042800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31820"/>
            <a:ext cx="4042800" cy="3994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</p:spPr>
        <p:txBody>
          <a:bodyPr anchor="t" anchorCtr="0"/>
          <a:lstStyle>
            <a:lvl1pPr marL="0" indent="0">
              <a:buNone/>
              <a:defRPr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</p:spPr>
        <p:txBody>
          <a:bodyPr anchor="t" anchorCtr="0"/>
          <a:lstStyle>
            <a:lvl1pPr marL="0" indent="0">
              <a:buNone/>
              <a:defRPr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44000"/>
            <a:ext cx="8225549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52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28"/>
            <a:ext cx="8229600" cy="1643063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1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 userDrawn="1"/>
        </p:nvSpPr>
        <p:spPr bwMode="gray">
          <a:xfrm>
            <a:off x="457200" y="1039813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 userDrawn="1"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 January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64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025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09944"/>
            <a:ext cx="3434400" cy="2011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409944"/>
            <a:ext cx="722376" cy="20116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  <a:cs typeface="Arial" pitchFamily="34" charset="0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 bwMode="gray">
          <a:xfrm>
            <a:off x="8348663" y="6450013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09944"/>
            <a:ext cx="1188720" cy="201168"/>
          </a:xfrm>
          <a:prstGeom prst="rect">
            <a:avLst/>
          </a:prstGeom>
        </p:spPr>
        <p:txBody>
          <a:bodyPr vert="horz" wrap="none" lIns="0" tIns="45720" rIns="91440" bIns="45720" rtlCol="0" anchor="ctr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1 January 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22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6" r:id="rId10"/>
    <p:sldLayoutId id="2147483726" r:id="rId11"/>
    <p:sldLayoutId id="2147483677" r:id="rId12"/>
    <p:sldLayoutId id="2147483678" r:id="rId13"/>
    <p:sldLayoutId id="2147483679" r:id="rId14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 bwMode="gray">
          <a:xfrm>
            <a:off x="8348663" y="6450013"/>
            <a:ext cx="338137" cy="204787"/>
            <a:chOff x="8348663" y="6450013"/>
            <a:chExt cx="338137" cy="204787"/>
          </a:xfrm>
          <a:solidFill>
            <a:srgbClr val="808080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gray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09944"/>
            <a:ext cx="3434400" cy="2011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6409944"/>
            <a:ext cx="720000" cy="20116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2"/>
          </p:nvPr>
        </p:nvSpPr>
        <p:spPr>
          <a:xfrm>
            <a:off x="1217792" y="6409944"/>
            <a:ext cx="1188720" cy="20116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1 January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9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3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8" r:id="rId10"/>
    <p:sldLayoutId id="2147483727" r:id="rId11"/>
    <p:sldLayoutId id="2147483719" r:id="rId12"/>
    <p:sldLayoutId id="2147483720" r:id="rId13"/>
    <p:sldLayoutId id="2147483721" r:id="rId14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 bwMode="black">
          <a:xfrm>
            <a:off x="8348663" y="6450013"/>
            <a:ext cx="338137" cy="204787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7200" y="6409944"/>
            <a:ext cx="720000" cy="20116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09944"/>
            <a:ext cx="3434400" cy="2011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"/>
          </p:nvPr>
        </p:nvSpPr>
        <p:spPr>
          <a:xfrm>
            <a:off x="1217792" y="6409944"/>
            <a:ext cx="1188720" cy="20116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1 January 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24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90" r:id="rId10"/>
    <p:sldLayoutId id="2147483728" r:id="rId11"/>
    <p:sldLayoutId id="2147483691" r:id="rId12"/>
    <p:sldLayoutId id="2147483692" r:id="rId13"/>
    <p:sldLayoutId id="2147483693" r:id="rId14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 bwMode="black">
          <a:xfrm>
            <a:off x="8348663" y="6450013"/>
            <a:ext cx="338137" cy="204787"/>
            <a:chOff x="8348663" y="6450013"/>
            <a:chExt cx="338137" cy="204787"/>
          </a:xfrm>
          <a:solidFill>
            <a:srgbClr val="FFFFFF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black">
            <a:xfrm>
              <a:off x="8348663" y="6450013"/>
              <a:ext cx="163512" cy="204787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85" y="78"/>
                </a:cxn>
                <a:cxn ang="0">
                  <a:pos x="85" y="51"/>
                </a:cxn>
                <a:cxn ang="0">
                  <a:pos x="39" y="51"/>
                </a:cxn>
                <a:cxn ang="0">
                  <a:pos x="39" y="30"/>
                </a:cxn>
                <a:cxn ang="0">
                  <a:pos x="90" y="30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103" y="129"/>
                </a:cxn>
                <a:cxn ang="0">
                  <a:pos x="103" y="99"/>
                </a:cxn>
                <a:cxn ang="0">
                  <a:pos x="39" y="99"/>
                </a:cxn>
                <a:cxn ang="0">
                  <a:pos x="39" y="78"/>
                </a:cxn>
              </a:cxnLst>
              <a:rect l="0" t="0" r="r" b="b"/>
              <a:pathLst>
                <a:path w="103" h="129">
                  <a:moveTo>
                    <a:pt x="39" y="78"/>
                  </a:moveTo>
                  <a:lnTo>
                    <a:pt x="85" y="78"/>
                  </a:lnTo>
                  <a:lnTo>
                    <a:pt x="85" y="51"/>
                  </a:lnTo>
                  <a:lnTo>
                    <a:pt x="39" y="51"/>
                  </a:lnTo>
                  <a:lnTo>
                    <a:pt x="39" y="30"/>
                  </a:lnTo>
                  <a:lnTo>
                    <a:pt x="90" y="3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103" y="129"/>
                  </a:lnTo>
                  <a:lnTo>
                    <a:pt x="103" y="99"/>
                  </a:lnTo>
                  <a:lnTo>
                    <a:pt x="39" y="99"/>
                  </a:lnTo>
                  <a:lnTo>
                    <a:pt x="3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8483600" y="6450013"/>
              <a:ext cx="203200" cy="204787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64" y="4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45" y="78"/>
                </a:cxn>
                <a:cxn ang="0">
                  <a:pos x="45" y="129"/>
                </a:cxn>
                <a:cxn ang="0">
                  <a:pos x="83" y="129"/>
                </a:cxn>
                <a:cxn ang="0">
                  <a:pos x="83" y="78"/>
                </a:cxn>
                <a:cxn ang="0">
                  <a:pos x="128" y="0"/>
                </a:cxn>
                <a:cxn ang="0">
                  <a:pos x="86" y="0"/>
                </a:cxn>
              </a:cxnLst>
              <a:rect l="0" t="0" r="r" b="b"/>
              <a:pathLst>
                <a:path w="128" h="129">
                  <a:moveTo>
                    <a:pt x="86" y="0"/>
                  </a:moveTo>
                  <a:lnTo>
                    <a:pt x="64" y="4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5" y="78"/>
                  </a:lnTo>
                  <a:lnTo>
                    <a:pt x="45" y="129"/>
                  </a:lnTo>
                  <a:lnTo>
                    <a:pt x="83" y="129"/>
                  </a:lnTo>
                  <a:lnTo>
                    <a:pt x="83" y="78"/>
                  </a:lnTo>
                  <a:lnTo>
                    <a:pt x="128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09944"/>
            <a:ext cx="3434400" cy="2011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smtClean="0"/>
              <a:t>Presentation title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6409944"/>
            <a:ext cx="720000" cy="20116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100" dirty="0" smtClean="0">
                <a:solidFill>
                  <a:schemeClr val="bg1"/>
                </a:solidFill>
                <a:latin typeface="+mn-lt"/>
              </a:rPr>
              <a:t>Page </a:t>
            </a:r>
            <a:fld id="{9AE4D82F-B047-469B-AC52-A46321747EAF}" type="slidenum">
              <a:rPr lang="en-GB" sz="11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GB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"/>
          </p:nvPr>
        </p:nvSpPr>
        <p:spPr>
          <a:xfrm>
            <a:off x="1217792" y="6409944"/>
            <a:ext cx="1188720" cy="20116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1 January 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2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4" r:id="rId10"/>
    <p:sldLayoutId id="2147483729" r:id="rId11"/>
    <p:sldLayoutId id="2147483705" r:id="rId12"/>
    <p:sldLayoutId id="2147483706" r:id="rId13"/>
    <p:sldLayoutId id="2147483707" r:id="rId14"/>
    <p:sldLayoutId id="2147483742" r:id="rId15"/>
    <p:sldLayoutId id="2147483743" r:id="rId16"/>
    <p:sldLayoutId id="2147483744" r:id="rId17"/>
    <p:sldLayoutId id="2147483745" r:id="rId18"/>
    <p:sldLayoutId id="2147483746" r:id="rId19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096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433513" indent="-355600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787525" indent="-354013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649" y="253167"/>
            <a:ext cx="8243045" cy="860400"/>
          </a:xfrm>
        </p:spPr>
        <p:txBody>
          <a:bodyPr/>
          <a:lstStyle/>
          <a:p>
            <a:pPr algn="ctr"/>
            <a:r>
              <a:rPr lang="en-US" sz="3200" dirty="0">
                <a:latin typeface="EYInterstate" panose="02000503020000020004" pitchFamily="2" charset="0"/>
              </a:rPr>
              <a:t>Karachi Tax Bar Association</a:t>
            </a:r>
            <a:br>
              <a:rPr lang="en-US" sz="3200" dirty="0">
                <a:latin typeface="EYInterstate" panose="02000503020000020004" pitchFamily="2" charset="0"/>
              </a:rPr>
            </a:br>
            <a:r>
              <a:rPr lang="en-US" sz="3200" dirty="0">
                <a:latin typeface="EYInterstate" panose="02000503020000020004" pitchFamily="2" charset="0"/>
              </a:rPr>
              <a:t>Professional Development Program 2015</a:t>
            </a:r>
            <a:br>
              <a:rPr lang="en-US" sz="3200" dirty="0">
                <a:latin typeface="EYInterstate" panose="02000503020000020004" pitchFamily="2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512" y="1283300"/>
            <a:ext cx="8324088" cy="968400"/>
          </a:xfrm>
        </p:spPr>
        <p:txBody>
          <a:bodyPr/>
          <a:lstStyle/>
          <a:p>
            <a:pPr algn="ctr">
              <a:defRPr/>
            </a:pPr>
            <a:r>
              <a:rPr lang="en-US" sz="2800" b="1" kern="0" dirty="0">
                <a:solidFill>
                  <a:schemeClr val="accent3"/>
                </a:solidFill>
                <a:latin typeface="EYInterstate" panose="02000503020000020004" pitchFamily="2" charset="0"/>
              </a:rPr>
              <a:t>General Concepts of Federal Excise and </a:t>
            </a:r>
            <a:endParaRPr lang="en-US" sz="2800" b="1" kern="0" dirty="0" smtClean="0">
              <a:solidFill>
                <a:schemeClr val="accent3"/>
              </a:solidFill>
              <a:latin typeface="EYInterstate" panose="02000503020000020004" pitchFamily="2" charset="0"/>
            </a:endParaRPr>
          </a:p>
          <a:p>
            <a:pPr algn="ctr">
              <a:defRPr/>
            </a:pPr>
            <a:r>
              <a:rPr lang="en-US" sz="2800" b="1" kern="0" dirty="0" smtClean="0">
                <a:solidFill>
                  <a:schemeClr val="accent3"/>
                </a:solidFill>
                <a:latin typeface="EYInterstate" panose="02000503020000020004" pitchFamily="2" charset="0"/>
              </a:rPr>
              <a:t>Sales </a:t>
            </a:r>
            <a:r>
              <a:rPr lang="en-US" sz="2800" b="1" kern="0" dirty="0">
                <a:solidFill>
                  <a:schemeClr val="accent3"/>
                </a:solidFill>
                <a:latin typeface="EYInterstate" panose="02000503020000020004" pitchFamily="2" charset="0"/>
              </a:rPr>
              <a:t>Tax </a:t>
            </a:r>
            <a:r>
              <a:rPr lang="en-US" sz="2800" b="1" kern="0" dirty="0" smtClean="0">
                <a:solidFill>
                  <a:schemeClr val="accent3"/>
                </a:solidFill>
                <a:latin typeface="EYInterstate" panose="02000503020000020004" pitchFamily="2" charset="0"/>
              </a:rPr>
              <a:t>on </a:t>
            </a:r>
            <a:r>
              <a:rPr lang="en-US" sz="2800" b="1" kern="0" dirty="0">
                <a:solidFill>
                  <a:schemeClr val="accent3"/>
                </a:solidFill>
                <a:latin typeface="EYInterstate" panose="02000503020000020004" pitchFamily="2" charset="0"/>
              </a:rPr>
              <a:t>Services in Pakistan</a:t>
            </a:r>
          </a:p>
          <a:p>
            <a:pPr lvl="1"/>
            <a:endParaRPr lang="en-GB" sz="1000" b="1" dirty="0">
              <a:solidFill>
                <a:schemeClr val="bg1"/>
              </a:solidFill>
              <a:latin typeface="EYInterstate" panose="02000503020000020004" pitchFamily="2" charset="0"/>
            </a:endParaRPr>
          </a:p>
          <a:p>
            <a:pPr lvl="1"/>
            <a:r>
              <a:rPr lang="en-US" sz="2000" b="1" dirty="0">
                <a:solidFill>
                  <a:schemeClr val="accent2"/>
                </a:solidFill>
                <a:latin typeface="EYInterstate" panose="02000503020000020004" pitchFamily="2" charset="0"/>
              </a:rPr>
              <a:t>Presented By:</a:t>
            </a:r>
            <a:br>
              <a:rPr lang="en-US" sz="2000" b="1" dirty="0">
                <a:solidFill>
                  <a:schemeClr val="accent2"/>
                </a:solidFill>
                <a:latin typeface="EYInterstate" panose="02000503020000020004" pitchFamily="2" charset="0"/>
              </a:rPr>
            </a:br>
            <a:r>
              <a:rPr lang="en-US" sz="2000" b="1" dirty="0">
                <a:solidFill>
                  <a:schemeClr val="accent2"/>
                </a:solidFill>
                <a:latin typeface="EYInterstate" panose="02000503020000020004" pitchFamily="2" charset="0"/>
              </a:rPr>
              <a:t>Saud </a:t>
            </a:r>
            <a:r>
              <a:rPr lang="en-US" sz="2000" b="1" dirty="0" err="1">
                <a:solidFill>
                  <a:schemeClr val="accent2"/>
                </a:solidFill>
                <a:latin typeface="EYInterstate" panose="02000503020000020004" pitchFamily="2" charset="0"/>
              </a:rPr>
              <a:t>ul</a:t>
            </a:r>
            <a:r>
              <a:rPr lang="en-US" sz="2000" b="1" dirty="0">
                <a:solidFill>
                  <a:schemeClr val="accent2"/>
                </a:solidFill>
                <a:latin typeface="EYInterstate" panose="02000503020000020004" pitchFamily="2" charset="0"/>
              </a:rPr>
              <a:t> Hassan – Senior Manager Tax</a:t>
            </a:r>
            <a:br>
              <a:rPr lang="en-US" sz="2000" b="1" dirty="0">
                <a:solidFill>
                  <a:schemeClr val="accent2"/>
                </a:solidFill>
                <a:latin typeface="EYInterstate" panose="02000503020000020004" pitchFamily="2" charset="0"/>
              </a:rPr>
            </a:br>
            <a:r>
              <a:rPr lang="en-US" sz="2000" b="1" dirty="0">
                <a:solidFill>
                  <a:schemeClr val="accent2"/>
                </a:solidFill>
                <a:latin typeface="EYInterstate" panose="02000503020000020004" pitchFamily="2" charset="0"/>
              </a:rPr>
              <a:t>Ernst &amp; Young Fords Rhodes </a:t>
            </a:r>
            <a:r>
              <a:rPr lang="en-US" sz="2000" b="1" dirty="0" err="1">
                <a:solidFill>
                  <a:schemeClr val="accent2"/>
                </a:solidFill>
                <a:latin typeface="EYInterstate" panose="02000503020000020004" pitchFamily="2" charset="0"/>
              </a:rPr>
              <a:t>Sidat</a:t>
            </a:r>
            <a:r>
              <a:rPr lang="en-US" sz="2000" b="1" dirty="0">
                <a:solidFill>
                  <a:schemeClr val="accent2"/>
                </a:solidFill>
                <a:latin typeface="EYInterstate" panose="02000503020000020004" pitchFamily="2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EYInterstate" panose="02000503020000020004" pitchFamily="2" charset="0"/>
              </a:rPr>
              <a:t>Hyder</a:t>
            </a:r>
            <a:r>
              <a:rPr lang="en-US" sz="2000" b="1" dirty="0">
                <a:solidFill>
                  <a:schemeClr val="accent2"/>
                </a:solidFill>
                <a:latin typeface="EYInterstate" panose="02000503020000020004" pitchFamily="2" charset="0"/>
              </a:rPr>
              <a:t> (</a:t>
            </a:r>
            <a:r>
              <a:rPr lang="en-US" sz="2000" b="1" dirty="0" err="1">
                <a:solidFill>
                  <a:schemeClr val="accent2"/>
                </a:solidFill>
                <a:latin typeface="EYInterstate" panose="02000503020000020004" pitchFamily="2" charset="0"/>
              </a:rPr>
              <a:t>C.A</a:t>
            </a:r>
            <a:r>
              <a:rPr lang="en-US" sz="2000" b="1" dirty="0">
                <a:solidFill>
                  <a:schemeClr val="accent2"/>
                </a:solidFill>
                <a:latin typeface="EYInterstate" panose="02000503020000020004" pitchFamily="2" charset="0"/>
              </a:rPr>
              <a:t>)</a:t>
            </a:r>
            <a:br>
              <a:rPr lang="en-US" sz="2000" b="1" dirty="0">
                <a:solidFill>
                  <a:schemeClr val="accent2"/>
                </a:solidFill>
                <a:latin typeface="EYInterstate" panose="02000503020000020004" pitchFamily="2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23 </a:t>
            </a:r>
            <a:r>
              <a:rPr lang="en-US" sz="2000" b="1" dirty="0">
                <a:solidFill>
                  <a:schemeClr val="bg1"/>
                </a:solidFill>
                <a:latin typeface="EYInterstate" panose="02000503020000020004" pitchFamily="2" charset="0"/>
              </a:rPr>
              <a:t>January 2015</a:t>
            </a:r>
            <a:br>
              <a:rPr lang="en-US" sz="2000" b="1" dirty="0">
                <a:solidFill>
                  <a:schemeClr val="bg1"/>
                </a:solidFill>
                <a:latin typeface="EYInterstate" panose="02000503020000020004" pitchFamily="2" charset="0"/>
              </a:rPr>
            </a:br>
            <a:endParaRPr lang="en-GB" sz="2000" b="1" dirty="0">
              <a:solidFill>
                <a:schemeClr val="bg1"/>
              </a:solidFill>
              <a:latin typeface="EYInterstate" panose="02000503020000020004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EYInterstate" panose="02000503020000020004" pitchFamily="2" charset="0"/>
              </a:rPr>
              <a:t>Taxable Services</a:t>
            </a:r>
            <a:br>
              <a:rPr lang="en-US" sz="2800" dirty="0">
                <a:latin typeface="EYInterstate" panose="02000503020000020004" pitchFamily="2" charset="0"/>
              </a:rPr>
            </a:br>
            <a:r>
              <a:rPr lang="en-US" sz="2800" dirty="0">
                <a:latin typeface="EYInterstate" panose="02000503020000020004" pitchFamily="2" charset="0"/>
              </a:rPr>
              <a:t>Related Definitions - Services 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28523605"/>
              </p:ext>
            </p:extLst>
          </p:nvPr>
        </p:nvGraphicFramePr>
        <p:xfrm>
          <a:off x="68240" y="1039125"/>
          <a:ext cx="8939285" cy="3130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85108" y="3742482"/>
            <a:ext cx="8939285" cy="244241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341313" indent="-341313"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latin typeface="EYInterstate" panose="02000503020000020004" pitchFamily="2" charset="0"/>
              </a:rPr>
              <a:t>Explanation:</a:t>
            </a:r>
            <a:r>
              <a:rPr lang="en-US" sz="2000" dirty="0">
                <a:latin typeface="EYInterstate" panose="02000503020000020004" pitchFamily="2" charset="0"/>
              </a:rPr>
              <a:t> </a:t>
            </a:r>
            <a:r>
              <a:rPr lang="en-US" sz="2000" b="1" dirty="0">
                <a:latin typeface="EYInterstate" panose="02000503020000020004" pitchFamily="2" charset="0"/>
              </a:rPr>
              <a:t>A service shall remain and continue </a:t>
            </a:r>
            <a:r>
              <a:rPr lang="en-US" sz="2000" dirty="0">
                <a:latin typeface="EYInterstate" panose="02000503020000020004" pitchFamily="2" charset="0"/>
              </a:rPr>
              <a:t>to be treated as service regardless whether or not rendering thereof involves </a:t>
            </a:r>
          </a:p>
          <a:p>
            <a:pPr marL="798513" lvl="1" indent="-341313" algn="l">
              <a:lnSpc>
                <a:spcPts val="20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EYInterstate" panose="02000503020000020004" pitchFamily="2" charset="0"/>
              </a:rPr>
              <a:t>any use, supply, disposition or consumption of any goods </a:t>
            </a:r>
          </a:p>
          <a:p>
            <a:pPr marL="798513" lvl="1" indent="-341313" algn="l">
              <a:lnSpc>
                <a:spcPts val="20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EYInterstate" panose="02000503020000020004" pitchFamily="2" charset="0"/>
              </a:rPr>
              <a:t>either as an essential or </a:t>
            </a:r>
          </a:p>
          <a:p>
            <a:pPr marL="798513" lvl="1" indent="-341313" algn="l">
              <a:lnSpc>
                <a:spcPts val="20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EYInterstate" panose="02000503020000020004" pitchFamily="2" charset="0"/>
              </a:rPr>
              <a:t>an incidental aspect of such rendering</a:t>
            </a:r>
          </a:p>
          <a:p>
            <a:pPr marL="341313" lvl="1" indent="-341313" algn="l">
              <a:lnSpc>
                <a:spcPts val="20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latin typeface="EYInterstate" panose="02000503020000020004" pitchFamily="2" charset="0"/>
              </a:rPr>
              <a:t>Contracts involving both goods and supplies ?</a:t>
            </a:r>
            <a:r>
              <a:rPr lang="en-US" sz="2000" dirty="0">
                <a:latin typeface="EYInterstate" panose="0200050302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4081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EYInterstate" panose="02000503020000020004" pitchFamily="2" charset="0"/>
              </a:rPr>
              <a:t>Taxable Services</a:t>
            </a:r>
            <a:br>
              <a:rPr lang="en-US" sz="2800" dirty="0">
                <a:latin typeface="EYInterstate" panose="02000503020000020004" pitchFamily="2" charset="0"/>
              </a:rPr>
            </a:br>
            <a:r>
              <a:rPr lang="en-US" sz="2800" dirty="0">
                <a:latin typeface="EYInterstate" panose="02000503020000020004" pitchFamily="2" charset="0"/>
              </a:rPr>
              <a:t>Related Definitions – Provided or Rendered 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89404315"/>
              </p:ext>
            </p:extLst>
          </p:nvPr>
        </p:nvGraphicFramePr>
        <p:xfrm>
          <a:off x="68240" y="1168400"/>
          <a:ext cx="8939285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68715510"/>
              </p:ext>
            </p:extLst>
          </p:nvPr>
        </p:nvGraphicFramePr>
        <p:xfrm>
          <a:off x="97808" y="5410200"/>
          <a:ext cx="8939285" cy="71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732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37205"/>
            <a:ext cx="8229600" cy="860400"/>
          </a:xfrm>
        </p:spPr>
        <p:txBody>
          <a:bodyPr/>
          <a:lstStyle/>
          <a:p>
            <a:r>
              <a:rPr lang="en-US" sz="2800" dirty="0">
                <a:latin typeface="EYInterstate" panose="02000503020000020004" pitchFamily="2" charset="0"/>
              </a:rPr>
              <a:t>Taxable Services</a:t>
            </a:r>
            <a:br>
              <a:rPr lang="en-US" sz="2800" dirty="0">
                <a:latin typeface="EYInterstate" panose="02000503020000020004" pitchFamily="2" charset="0"/>
              </a:rPr>
            </a:br>
            <a:r>
              <a:rPr lang="en-US" sz="2600" dirty="0">
                <a:latin typeface="EYInterstate" panose="02000503020000020004" pitchFamily="2" charset="0"/>
              </a:rPr>
              <a:t>Related Definitions – Person  - Registered Person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92491383"/>
              </p:ext>
            </p:extLst>
          </p:nvPr>
        </p:nvGraphicFramePr>
        <p:xfrm>
          <a:off x="68240" y="1143000"/>
          <a:ext cx="8939285" cy="33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97808" y="4411056"/>
            <a:ext cx="8939285" cy="177384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341313" indent="-341313" algn="l">
              <a:lnSpc>
                <a:spcPts val="22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b="1" dirty="0">
                <a:latin typeface="+mn-lt"/>
              </a:rPr>
              <a:t>Section 2(71) of Sindh, 2(33) of Punjab and 2(42) of KPK Acts provides- </a:t>
            </a:r>
          </a:p>
          <a:p>
            <a:pPr marL="341313" indent="-341313" algn="l">
              <a:lnSpc>
                <a:spcPts val="22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</a:rPr>
              <a:t>“</a:t>
            </a:r>
            <a:r>
              <a:rPr lang="en-US" b="1" dirty="0">
                <a:latin typeface="+mn-lt"/>
              </a:rPr>
              <a:t>Registered person</a:t>
            </a:r>
            <a:r>
              <a:rPr lang="en-US" dirty="0">
                <a:latin typeface="+mn-lt"/>
              </a:rPr>
              <a:t>” means </a:t>
            </a:r>
            <a:r>
              <a:rPr lang="en-US" b="1" dirty="0">
                <a:latin typeface="+mn-lt"/>
              </a:rPr>
              <a:t>a person who is registered</a:t>
            </a:r>
            <a:r>
              <a:rPr lang="en-US" dirty="0">
                <a:latin typeface="+mn-lt"/>
              </a:rPr>
              <a:t> or is </a:t>
            </a:r>
            <a:r>
              <a:rPr lang="en-US" b="1" dirty="0">
                <a:latin typeface="+mn-lt"/>
              </a:rPr>
              <a:t>liable to be registered </a:t>
            </a:r>
            <a:r>
              <a:rPr lang="en-US" dirty="0">
                <a:latin typeface="+mn-lt"/>
              </a:rPr>
              <a:t>under the Act </a:t>
            </a:r>
          </a:p>
          <a:p>
            <a:pPr marL="341313" indent="-341313" algn="l">
              <a:lnSpc>
                <a:spcPts val="22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+mn-lt"/>
              </a:rPr>
              <a:t>but the person liable to be registered and has not registered shall not be entitled to any benefit available to a registered person under any provisions of the Act.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529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11447"/>
            <a:ext cx="8229600" cy="860400"/>
          </a:xfrm>
        </p:spPr>
        <p:txBody>
          <a:bodyPr/>
          <a:lstStyle/>
          <a:p>
            <a:r>
              <a:rPr lang="en-US" sz="2800" dirty="0">
                <a:latin typeface="EYInterstate" panose="02000503020000020004" pitchFamily="2" charset="0"/>
              </a:rPr>
              <a:t>Taxable Services</a:t>
            </a:r>
            <a:br>
              <a:rPr lang="en-US" sz="2800" dirty="0">
                <a:latin typeface="EYInterstate" panose="02000503020000020004" pitchFamily="2" charset="0"/>
              </a:rPr>
            </a:br>
            <a:r>
              <a:rPr lang="en-US" sz="2800" dirty="0">
                <a:latin typeface="EYInterstate" panose="02000503020000020004" pitchFamily="2" charset="0"/>
              </a:rPr>
              <a:t>Related Definitions – Place of Business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3732162"/>
              </p:ext>
            </p:extLst>
          </p:nvPr>
        </p:nvGraphicFramePr>
        <p:xfrm>
          <a:off x="95536" y="1127501"/>
          <a:ext cx="8939285" cy="288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53572588"/>
              </p:ext>
            </p:extLst>
          </p:nvPr>
        </p:nvGraphicFramePr>
        <p:xfrm>
          <a:off x="97808" y="4150992"/>
          <a:ext cx="8939285" cy="211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41806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0084"/>
            <a:ext cx="8229600" cy="860400"/>
          </a:xfrm>
        </p:spPr>
        <p:txBody>
          <a:bodyPr/>
          <a:lstStyle/>
          <a:p>
            <a:r>
              <a:rPr lang="en-US" dirty="0">
                <a:latin typeface="EYInterstate" panose="02000503020000020004" pitchFamily="2" charset="0"/>
              </a:rPr>
              <a:t>Taxable Services</a:t>
            </a:r>
            <a:br>
              <a:rPr lang="en-US" dirty="0">
                <a:latin typeface="EYInterstate" panose="02000503020000020004" pitchFamily="2" charset="0"/>
              </a:rPr>
            </a:br>
            <a:r>
              <a:rPr lang="en-US" dirty="0">
                <a:latin typeface="EYInterstate" panose="02000503020000020004" pitchFamily="2" charset="0"/>
              </a:rPr>
              <a:t>Related Definitions – Resident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59234280"/>
              </p:ext>
            </p:extLst>
          </p:nvPr>
        </p:nvGraphicFramePr>
        <p:xfrm>
          <a:off x="109179" y="1167907"/>
          <a:ext cx="8939285" cy="5379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8708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EYInterstate" panose="02000503020000020004" pitchFamily="2" charset="0"/>
              </a:rPr>
              <a:t>Taxable Services</a:t>
            </a:r>
            <a:br>
              <a:rPr lang="en-US" sz="2800" dirty="0">
                <a:latin typeface="EYInterstate" panose="02000503020000020004" pitchFamily="2" charset="0"/>
              </a:rPr>
            </a:br>
            <a:r>
              <a:rPr lang="en-US" sz="2800" dirty="0">
                <a:latin typeface="EYInterstate" panose="02000503020000020004" pitchFamily="2" charset="0"/>
              </a:rPr>
              <a:t>Related Definitions – Economic Activity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109179" y="1063874"/>
            <a:ext cx="8939285" cy="515912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algn="l">
              <a:lnSpc>
                <a:spcPts val="2200"/>
              </a:lnSpc>
              <a:spcBef>
                <a:spcPts val="900"/>
              </a:spcBef>
              <a:buClr>
                <a:schemeClr val="accent1"/>
              </a:buClr>
              <a:defRPr/>
            </a:pP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Section 4 of Sindh, 6 of Punjab and 22 of KPK Acts provides -</a:t>
            </a:r>
          </a:p>
          <a:p>
            <a:pPr marL="341313" indent="-341313" algn="l">
              <a:lnSpc>
                <a:spcPts val="2200"/>
              </a:lnSpc>
              <a:spcBef>
                <a:spcPts val="9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19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“Economic activity” </a:t>
            </a:r>
            <a:r>
              <a:rPr lang="en-US" sz="19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means any activity carried on </a:t>
            </a:r>
          </a:p>
          <a:p>
            <a:pPr marL="627063" lvl="1" indent="-285750" algn="l">
              <a:lnSpc>
                <a:spcPts val="2200"/>
              </a:lnSpc>
              <a:spcBef>
                <a:spcPts val="9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19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whether </a:t>
            </a:r>
            <a:r>
              <a:rPr lang="en-US" sz="1900" strike="sngStrike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continuously, </a:t>
            </a:r>
            <a:r>
              <a:rPr lang="en-US" sz="1900" b="1" strike="sngStrike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regularly</a:t>
            </a:r>
            <a:r>
              <a:rPr lang="en-US" sz="19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or otherwise</a:t>
            </a:r>
            <a:r>
              <a:rPr lang="en-US" sz="19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</a:p>
          <a:p>
            <a:pPr marL="627063" lvl="1" indent="-285750" algn="l">
              <a:lnSpc>
                <a:spcPts val="2200"/>
              </a:lnSpc>
              <a:spcBef>
                <a:spcPts val="9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19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by a person that </a:t>
            </a:r>
            <a:r>
              <a:rPr lang="en-US" sz="19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involves or is intended to </a:t>
            </a:r>
            <a:r>
              <a:rPr lang="en-US" sz="19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involve provision of services</a:t>
            </a:r>
            <a:r>
              <a:rPr lang="en-US" sz="19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</a:p>
          <a:p>
            <a:pPr marL="627063" lvl="1" indent="-285750" algn="l">
              <a:lnSpc>
                <a:spcPts val="2200"/>
              </a:lnSpc>
              <a:spcBef>
                <a:spcPts val="9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19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to another person</a:t>
            </a:r>
            <a:r>
              <a:rPr lang="en-US" sz="19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   and includes – </a:t>
            </a:r>
          </a:p>
          <a:p>
            <a:pPr marL="347663" indent="-347663" algn="l">
              <a:lnSpc>
                <a:spcPts val="2200"/>
              </a:lnSpc>
              <a:spcBef>
                <a:spcPts val="900"/>
              </a:spcBef>
              <a:buClr>
                <a:schemeClr val="accent1"/>
              </a:buClr>
              <a:buFont typeface="+mj-lt"/>
              <a:buAutoNum type="alphaLcParenR"/>
              <a:defRPr/>
            </a:pPr>
            <a:r>
              <a:rPr lang="en-US" sz="19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an </a:t>
            </a:r>
            <a:r>
              <a:rPr lang="en-US" sz="19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activity</a:t>
            </a:r>
            <a:r>
              <a:rPr lang="en-US" sz="19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carried on </a:t>
            </a:r>
            <a:r>
              <a:rPr lang="en-US" sz="19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 the form of a business</a:t>
            </a:r>
            <a:r>
              <a:rPr lang="en-US" sz="19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</a:t>
            </a:r>
          </a:p>
          <a:p>
            <a:pPr marL="682625" lvl="3" indent="-341313" algn="l">
              <a:lnSpc>
                <a:spcPts val="2200"/>
              </a:lnSpc>
              <a:spcBef>
                <a:spcPts val="9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including a </a:t>
            </a:r>
            <a:r>
              <a:rPr lang="en-US" sz="19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profession, calling, trade</a:t>
            </a:r>
            <a:r>
              <a:rPr lang="en-US" sz="19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or undertaking of any kind,</a:t>
            </a:r>
          </a:p>
          <a:p>
            <a:pPr marL="682625" lvl="3" indent="-341313" algn="l">
              <a:lnSpc>
                <a:spcPts val="2200"/>
              </a:lnSpc>
              <a:spcBef>
                <a:spcPts val="9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9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whether or not</a:t>
            </a:r>
            <a:r>
              <a:rPr lang="en-US" sz="19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</a:t>
            </a:r>
            <a:r>
              <a:rPr lang="en-US" sz="19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for any consideration</a:t>
            </a:r>
            <a:r>
              <a:rPr lang="en-US" sz="19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or profit; </a:t>
            </a:r>
          </a:p>
          <a:p>
            <a:pPr marL="347663" indent="-347663" algn="l">
              <a:lnSpc>
                <a:spcPts val="2200"/>
              </a:lnSpc>
              <a:spcBef>
                <a:spcPts val="900"/>
              </a:spcBef>
              <a:buClr>
                <a:schemeClr val="accent1"/>
              </a:buClr>
              <a:buFont typeface="+mj-lt"/>
              <a:buAutoNum type="alphaLcParenR"/>
              <a:defRPr/>
            </a:pPr>
            <a:r>
              <a:rPr lang="en-US" sz="19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the </a:t>
            </a:r>
            <a:r>
              <a:rPr lang="en-US" sz="19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supply of movable property by way of lease</a:t>
            </a:r>
            <a:r>
              <a:rPr lang="en-US" sz="19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license or such similar arrangement; and </a:t>
            </a:r>
          </a:p>
          <a:p>
            <a:pPr marL="347663" indent="-347663" algn="l">
              <a:lnSpc>
                <a:spcPts val="2200"/>
              </a:lnSpc>
              <a:spcBef>
                <a:spcPts val="900"/>
              </a:spcBef>
              <a:buClr>
                <a:schemeClr val="accent1"/>
              </a:buClr>
              <a:buFont typeface="+mj-lt"/>
              <a:buAutoNum type="alphaLcParenR"/>
              <a:defRPr/>
            </a:pPr>
            <a:r>
              <a:rPr lang="en-US" sz="19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 one-time transaction</a:t>
            </a:r>
            <a:r>
              <a:rPr lang="en-US" sz="19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or concern in the nature of a business or trade. </a:t>
            </a:r>
          </a:p>
          <a:p>
            <a:pPr marL="341313" indent="-341313">
              <a:lnSpc>
                <a:spcPts val="2200"/>
              </a:lnSpc>
              <a:spcBef>
                <a:spcPts val="9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19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Commencement or termination </a:t>
            </a:r>
            <a:r>
              <a:rPr lang="en-US" sz="19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of an economic </a:t>
            </a:r>
            <a:r>
              <a:rPr lang="en-US" sz="1900" dirty="0" smtClean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activity</a:t>
            </a:r>
          </a:p>
          <a:p>
            <a:pPr>
              <a:lnSpc>
                <a:spcPts val="2200"/>
              </a:lnSpc>
              <a:spcBef>
                <a:spcPts val="900"/>
              </a:spcBef>
              <a:buClr>
                <a:schemeClr val="accent1"/>
              </a:buClr>
              <a:defRPr/>
            </a:pPr>
            <a:r>
              <a:rPr lang="en-US" sz="1900" b="1" dirty="0" smtClean="0">
                <a:solidFill>
                  <a:srgbClr val="0070C0"/>
                </a:solidFill>
                <a:latin typeface="EYInterstate" panose="02000503020000020004" pitchFamily="2" charset="0"/>
              </a:rPr>
              <a:t>An </a:t>
            </a:r>
            <a:r>
              <a:rPr lang="en-US" sz="1900" b="1" dirty="0">
                <a:solidFill>
                  <a:srgbClr val="0070C0"/>
                </a:solidFill>
                <a:latin typeface="EYInterstate" panose="02000503020000020004" pitchFamily="2" charset="0"/>
              </a:rPr>
              <a:t>economic activity does not include “employment” or “a private recreational pursuit or hobby of an individual”. </a:t>
            </a:r>
          </a:p>
          <a:p>
            <a:pPr marL="341313" indent="-341313" algn="l">
              <a:lnSpc>
                <a:spcPts val="2200"/>
              </a:lnSpc>
              <a:spcBef>
                <a:spcPts val="9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sz="1900" dirty="0">
              <a:solidFill>
                <a:sysClr val="windowText" lastClr="000000"/>
              </a:solidFill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3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EYInterstate" panose="02000503020000020004" pitchFamily="2" charset="0"/>
              </a:rPr>
              <a:t>Taxable Services</a:t>
            </a:r>
            <a:br>
              <a:rPr lang="en-US" sz="2800" dirty="0">
                <a:latin typeface="EYInterstate" panose="02000503020000020004" pitchFamily="2" charset="0"/>
              </a:rPr>
            </a:br>
            <a:r>
              <a:rPr lang="en-US" sz="2800" dirty="0">
                <a:latin typeface="EYInterstate" panose="02000503020000020004" pitchFamily="2" charset="0"/>
              </a:rPr>
              <a:t>Rate of Tax 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68240" y="884576"/>
            <a:ext cx="8939285" cy="3428117"/>
          </a:xfrm>
          <a:prstGeom prst="rect">
            <a:avLst/>
          </a:prstGeom>
        </p:spPr>
        <p:txBody>
          <a:bodyPr/>
          <a:lstStyle/>
          <a:p>
            <a:pPr algn="l"/>
            <a:endParaRPr lang="en-US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7808" y="4990205"/>
            <a:ext cx="8939285" cy="121920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274320" indent="-182880" algn="l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Services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liable to reduced rate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under the Sindh, Punjab or KPK  Acts are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  <a:r>
              <a:rPr lang="en-US" sz="2000" b="1" u="sng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single stage levy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. </a:t>
            </a:r>
          </a:p>
          <a:p>
            <a:pPr marL="274320" indent="-182880" algn="l"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i.e.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No input adjustment allowed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for both suppliers or buyers.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3728" y="1211275"/>
            <a:ext cx="8939285" cy="11808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/>
          <a:p>
            <a:pPr marL="287338" indent="-287338" algn="l">
              <a:lnSpc>
                <a:spcPts val="2200"/>
              </a:lnSpc>
              <a:spcBef>
                <a:spcPts val="9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Section 3 of the FE Act and PST Ordinance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provides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general rate of FED and sales tax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on service at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16%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 or</a:t>
            </a:r>
          </a:p>
          <a:p>
            <a:pPr marL="287338" indent="-287338" algn="l">
              <a:lnSpc>
                <a:spcPts val="2200"/>
              </a:lnSpc>
              <a:spcBef>
                <a:spcPts val="9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Any other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rate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specified in the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First Schedule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of the FE Act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6000" y="2337868"/>
            <a:ext cx="8939285" cy="24881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287338" indent="-287338" algn="l">
              <a:lnSpc>
                <a:spcPts val="2200"/>
              </a:lnSpc>
              <a:spcBef>
                <a:spcPts val="9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Section 8 of Sindh, 10 of Punjab and 26 of KPK Acts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provides sales tax on services shall be charged at the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rate specified in the Second Schedule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.</a:t>
            </a:r>
          </a:p>
          <a:p>
            <a:pPr marL="287338" indent="-287338">
              <a:lnSpc>
                <a:spcPts val="2200"/>
              </a:lnSpc>
              <a:spcBef>
                <a:spcPts val="9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General rate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for of sales tax in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Sindh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and KPK </a:t>
            </a:r>
            <a:r>
              <a:rPr lang="en-US" sz="2000" dirty="0" smtClean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is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15%</a:t>
            </a:r>
          </a:p>
          <a:p>
            <a:pPr marL="287338" indent="-287338" algn="l">
              <a:lnSpc>
                <a:spcPts val="2200"/>
              </a:lnSpc>
              <a:spcBef>
                <a:spcPts val="9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General rate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for of sales tax in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Punjab </a:t>
            </a:r>
            <a:r>
              <a:rPr lang="en-US" sz="2000" dirty="0" smtClean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is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16%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</a:p>
          <a:p>
            <a:pPr marL="287338" indent="-287338" algn="l">
              <a:lnSpc>
                <a:spcPts val="2200"/>
              </a:lnSpc>
              <a:spcBef>
                <a:spcPts val="9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Government,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may impose, a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higher, lower, fixed or specific rate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on specified services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.</a:t>
            </a:r>
            <a:endPara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53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latin typeface="EYInterstate" panose="02000503020000020004" pitchFamily="2" charset="0"/>
              </a:rPr>
              <a:t>Taxable </a:t>
            </a:r>
            <a:r>
              <a:rPr lang="en-US" sz="2600" dirty="0" smtClean="0">
                <a:latin typeface="EYInterstate" panose="02000503020000020004" pitchFamily="2" charset="0"/>
              </a:rPr>
              <a:t>Services Comparative </a:t>
            </a:r>
            <a:r>
              <a:rPr lang="en-US" sz="2600" dirty="0">
                <a:latin typeface="EYInterstate" panose="02000503020000020004" pitchFamily="2" charset="0"/>
              </a:rPr>
              <a:t>list of </a:t>
            </a:r>
            <a:r>
              <a:rPr lang="en-US" sz="2600" dirty="0" smtClean="0">
                <a:latin typeface="EYInterstate" panose="02000503020000020004" pitchFamily="2" charset="0"/>
              </a:rPr>
              <a:t/>
            </a:r>
            <a:br>
              <a:rPr lang="en-US" sz="2600" dirty="0" smtClean="0">
                <a:latin typeface="EYInterstate" panose="02000503020000020004" pitchFamily="2" charset="0"/>
              </a:rPr>
            </a:br>
            <a:r>
              <a:rPr lang="en-US" sz="2600" dirty="0" smtClean="0">
                <a:latin typeface="EYInterstate" panose="02000503020000020004" pitchFamily="2" charset="0"/>
              </a:rPr>
              <a:t>Taxable </a:t>
            </a:r>
            <a:r>
              <a:rPr lang="en-US" sz="2600" dirty="0">
                <a:latin typeface="EYInterstate" panose="02000503020000020004" pitchFamily="2" charset="0"/>
              </a:rPr>
              <a:t>Services and Applicable Rates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39700" y="1120774"/>
            <a:ext cx="8829675" cy="4272790"/>
          </a:xfrm>
        </p:spPr>
        <p:txBody>
          <a:bodyPr/>
          <a:lstStyle/>
          <a:p>
            <a:pPr marL="395288" indent="-341313">
              <a:lnSpc>
                <a:spcPts val="2400"/>
              </a:lnSpc>
              <a:spcBef>
                <a:spcPts val="900"/>
              </a:spcBef>
              <a:defRPr/>
            </a:pPr>
            <a:r>
              <a:rPr lang="en-US" dirty="0">
                <a:latin typeface="EYInterstate" panose="02000503020000020004" pitchFamily="2" charset="0"/>
              </a:rPr>
              <a:t>Taxable services are listed in each respective Acts / Ordinances.</a:t>
            </a:r>
          </a:p>
          <a:p>
            <a:pPr marL="762001" lvl="1" indent="-341313">
              <a:lnSpc>
                <a:spcPts val="2400"/>
              </a:lnSpc>
              <a:spcBef>
                <a:spcPts val="900"/>
              </a:spcBef>
              <a:buFont typeface="Wingdings" pitchFamily="2" charset="2"/>
              <a:buChar char="§"/>
              <a:defRPr/>
            </a:pPr>
            <a:r>
              <a:rPr lang="en-US" sz="1800" dirty="0">
                <a:latin typeface="EYInterstate" panose="02000503020000020004" pitchFamily="2" charset="0"/>
              </a:rPr>
              <a:t>Services liable to FED are listed in Table II of the First Schedule to the FE Act.</a:t>
            </a:r>
          </a:p>
          <a:p>
            <a:pPr marL="762001" lvl="1" indent="-341313">
              <a:lnSpc>
                <a:spcPts val="2400"/>
              </a:lnSpc>
              <a:spcBef>
                <a:spcPts val="900"/>
              </a:spcBef>
              <a:buFont typeface="Wingdings" pitchFamily="2" charset="2"/>
              <a:buChar char="§"/>
              <a:defRPr/>
            </a:pPr>
            <a:r>
              <a:rPr lang="en-US" sz="1800" dirty="0">
                <a:latin typeface="EYInterstate" panose="02000503020000020004" pitchFamily="2" charset="0"/>
              </a:rPr>
              <a:t>Services liable to Provincial sales tax are listed in the respective identical Schedule to the PST Ordinances.</a:t>
            </a:r>
          </a:p>
          <a:p>
            <a:pPr marL="762001" lvl="1" indent="-341313">
              <a:lnSpc>
                <a:spcPts val="2400"/>
              </a:lnSpc>
              <a:spcBef>
                <a:spcPts val="900"/>
              </a:spcBef>
              <a:buFont typeface="Wingdings" pitchFamily="2" charset="2"/>
              <a:buChar char="§"/>
              <a:defRPr/>
            </a:pPr>
            <a:r>
              <a:rPr lang="en-US" sz="1800" dirty="0">
                <a:latin typeface="EYInterstate" panose="02000503020000020004" pitchFamily="2" charset="0"/>
              </a:rPr>
              <a:t>Services liable to Sindh sales tax are listed in the Second Schedule to the Sindh Act.</a:t>
            </a:r>
          </a:p>
          <a:p>
            <a:pPr marL="762001" lvl="1" indent="-341313">
              <a:lnSpc>
                <a:spcPts val="2400"/>
              </a:lnSpc>
              <a:spcBef>
                <a:spcPts val="900"/>
              </a:spcBef>
              <a:buFont typeface="Wingdings" pitchFamily="2" charset="2"/>
              <a:buChar char="§"/>
              <a:defRPr/>
            </a:pPr>
            <a:r>
              <a:rPr lang="en-US" sz="1800" dirty="0">
                <a:latin typeface="EYInterstate" panose="02000503020000020004" pitchFamily="2" charset="0"/>
              </a:rPr>
              <a:t>Services liable to Punjab sales tax are listed in the Second Schedule to the Punjab Act.</a:t>
            </a:r>
          </a:p>
          <a:p>
            <a:pPr marL="762001" lvl="1" indent="-341313">
              <a:lnSpc>
                <a:spcPts val="2400"/>
              </a:lnSpc>
              <a:spcBef>
                <a:spcPts val="900"/>
              </a:spcBef>
              <a:buFont typeface="Wingdings" pitchFamily="2" charset="2"/>
              <a:buChar char="§"/>
              <a:defRPr/>
            </a:pPr>
            <a:r>
              <a:rPr lang="en-US" sz="1800" dirty="0">
                <a:latin typeface="EYInterstate" panose="02000503020000020004" pitchFamily="2" charset="0"/>
              </a:rPr>
              <a:t>Services liable to KPK sales tax are listed in the </a:t>
            </a:r>
            <a:r>
              <a:rPr lang="en-US" sz="1800" dirty="0" smtClean="0">
                <a:latin typeface="EYInterstate" panose="02000503020000020004" pitchFamily="2" charset="0"/>
              </a:rPr>
              <a:t>Second </a:t>
            </a:r>
            <a:r>
              <a:rPr lang="en-US" sz="1800" dirty="0">
                <a:latin typeface="EYInterstate" panose="02000503020000020004" pitchFamily="2" charset="0"/>
              </a:rPr>
              <a:t>Schedule to the KPK  Act.</a:t>
            </a:r>
          </a:p>
          <a:p>
            <a:pPr marL="395288" indent="-341313"/>
            <a:endParaRPr lang="en-US" dirty="0">
              <a:latin typeface="EYInterstate" panose="02000503020000020004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gray">
          <a:xfrm>
            <a:off x="180117" y="5342764"/>
            <a:ext cx="8829675" cy="8802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395288" marR="0" lvl="0" indent="-341313" algn="l" defTabSz="914400" rtl="0" eaLnBrk="0" fontAlgn="base" latinLnBrk="0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For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 Comparative list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of services liable to sales tax / FED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–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	                 							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See Handout -A </a:t>
            </a:r>
          </a:p>
        </p:txBody>
      </p:sp>
    </p:spTree>
    <p:extLst>
      <p:ext uri="{BB962C8B-B14F-4D97-AF65-F5344CB8AC3E}">
        <p14:creationId xmlns:p14="http://schemas.microsoft.com/office/powerpoint/2010/main" val="251526071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EYInterstate" panose="02000503020000020004" pitchFamily="2" charset="0"/>
              </a:rPr>
              <a:t>Taxable Services</a:t>
            </a:r>
            <a:br>
              <a:rPr lang="en-US" sz="2800" dirty="0">
                <a:latin typeface="EYInterstate" panose="02000503020000020004" pitchFamily="2" charset="0"/>
              </a:rPr>
            </a:br>
            <a:r>
              <a:rPr lang="en-US" sz="2800" dirty="0">
                <a:latin typeface="EYInterstate" panose="02000503020000020004" pitchFamily="2" charset="0"/>
              </a:rPr>
              <a:t>Value of Taxable Services  -  Federal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14300" y="1096963"/>
            <a:ext cx="8829675" cy="1724025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900"/>
              </a:spcBef>
              <a:buNone/>
              <a:defRPr/>
            </a:pPr>
            <a:r>
              <a:rPr lang="en-US" sz="21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Section 12(2) of the FE Act –</a:t>
            </a:r>
          </a:p>
          <a:p>
            <a:pPr marL="395288" indent="-395288"/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FED on excisable services</a:t>
            </a:r>
            <a:r>
              <a:rPr lang="en-US" sz="2000" b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including the ancillary facilities or utilities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should be paid </a:t>
            </a:r>
            <a:r>
              <a:rPr lang="en-US" sz="2000" b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on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total amount of charges</a:t>
            </a:r>
          </a:p>
          <a:p>
            <a:pPr marL="395288" indent="-395288">
              <a:spcBef>
                <a:spcPts val="1000"/>
              </a:spcBef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Whether</a:t>
            </a:r>
            <a:r>
              <a:rPr lang="en-US" sz="2000" b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 services have been provided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on payment </a:t>
            </a:r>
            <a:r>
              <a:rPr lang="en-US" sz="2000" b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of charge or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free of charge</a:t>
            </a:r>
            <a:r>
              <a:rPr lang="en-US" sz="2000" b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or on any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concessional basis</a:t>
            </a:r>
            <a:r>
              <a:rPr lang="en-US" sz="2000" b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 </a:t>
            </a:r>
            <a:endPara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gray">
          <a:xfrm>
            <a:off x="152821" y="2879101"/>
            <a:ext cx="8829675" cy="33140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ts val="24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For the Purposes of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services liable to FED or sales tax under the PST Ordinances, in sales tax mode. Section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 2(46) of the ST Act –</a:t>
            </a:r>
          </a:p>
          <a:p>
            <a:pPr marL="395288" lvl="1" indent="-395288" algn="l">
              <a:lnSpc>
                <a:spcPts val="2200"/>
              </a:lnSpc>
              <a:spcBef>
                <a:spcPts val="84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he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consideration in money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 received 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including all taxes, except sales tax.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Trade discounts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mentioned on tax invoice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allowed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</a:p>
          <a:p>
            <a:pPr marL="395288" lvl="1" indent="-395288" algn="l">
              <a:lnSpc>
                <a:spcPts val="800"/>
              </a:lnSpc>
              <a:spcBef>
                <a:spcPts val="84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YInterstate" panose="02000503020000020004" pitchFamily="2" charset="0"/>
            </a:endParaRPr>
          </a:p>
          <a:p>
            <a:pPr marL="395288" marR="0" lvl="0" indent="-395288" algn="l" defTabSz="914400" rtl="0" eaLnBrk="0" fontAlgn="base" latinLnBrk="0" hangingPunct="0">
              <a:lnSpc>
                <a:spcPts val="800"/>
              </a:lnSpc>
              <a:spcBef>
                <a:spcPts val="84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Value of services should be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open market price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if –</a:t>
            </a:r>
          </a:p>
          <a:p>
            <a:pPr marL="736600" marR="0" lvl="0" indent="-395288" algn="l" defTabSz="914400" rtl="0" eaLnBrk="0" fontAlgn="base" latinLnBrk="0" hangingPunct="0">
              <a:lnSpc>
                <a:spcPts val="2200"/>
              </a:lnSpc>
              <a:spcBef>
                <a:spcPts val="84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consideration received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in kind</a:t>
            </a:r>
          </a:p>
          <a:p>
            <a:pPr marL="736600" marR="0" lvl="0" indent="-395288" algn="l" defTabSz="914400" rtl="0" eaLnBrk="0" fontAlgn="base" latinLnBrk="0" hangingPunct="0">
              <a:lnSpc>
                <a:spcPts val="2200"/>
              </a:lnSpc>
              <a:spcBef>
                <a:spcPts val="84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Transaction between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 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Associate Persons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 </a:t>
            </a:r>
          </a:p>
          <a:p>
            <a:pPr marL="736600" marR="0" lvl="0" indent="-395288" algn="l" defTabSz="914400" rtl="0" eaLnBrk="0" fontAlgn="base" latinLnBrk="0" hangingPunct="0">
              <a:lnSpc>
                <a:spcPts val="2200"/>
              </a:lnSpc>
              <a:spcBef>
                <a:spcPts val="84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Any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special nature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 of transaction, it is difficult to ascertain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 value.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YInterstate" panose="02000503020000020004" pitchFamily="2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ts val="2200"/>
              </a:lnSpc>
              <a:spcBef>
                <a:spcPts val="84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FBR is empowered to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fix the value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 of any taxable service. 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96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326"/>
            <a:ext cx="8229600" cy="701424"/>
          </a:xfrm>
        </p:spPr>
        <p:txBody>
          <a:bodyPr/>
          <a:lstStyle/>
          <a:p>
            <a:r>
              <a:rPr lang="en-US" sz="2600" dirty="0">
                <a:latin typeface="EYInterstate" panose="02000503020000020004" pitchFamily="2" charset="0"/>
              </a:rPr>
              <a:t>Taxable Services</a:t>
            </a:r>
            <a:br>
              <a:rPr lang="en-US" sz="2600" dirty="0">
                <a:latin typeface="EYInterstate" panose="02000503020000020004" pitchFamily="2" charset="0"/>
              </a:rPr>
            </a:br>
            <a:r>
              <a:rPr lang="en-US" sz="2600" dirty="0">
                <a:latin typeface="EYInterstate" panose="02000503020000020004" pitchFamily="2" charset="0"/>
              </a:rPr>
              <a:t>Value of Taxable Services  -  Provincial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gray">
          <a:xfrm>
            <a:off x="195241" y="1106224"/>
            <a:ext cx="8618559" cy="5104076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Section 5 of Sindh, 7of Punjab and 23 of </a:t>
            </a:r>
            <a:r>
              <a:rPr lang="en-US" sz="22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KPK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 Acts provides – </a:t>
            </a:r>
          </a:p>
          <a:p>
            <a:pPr marR="0" lvl="0" fontAlgn="base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70000"/>
              <a:tabLst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  <a:cs typeface="Arial" pitchFamily="34" charset="0"/>
              </a:rPr>
              <a:t>The value of a taxable service is –</a:t>
            </a:r>
          </a:p>
          <a:p>
            <a:pPr marL="395288" lvl="1" indent="-395288">
              <a:spcBef>
                <a:spcPts val="4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US" sz="1000" dirty="0">
              <a:solidFill>
                <a:sysClr val="windowText" lastClr="000000"/>
              </a:solidFill>
              <a:latin typeface="EYInterstate" panose="02000503020000020004" pitchFamily="2" charset="0"/>
              <a:cs typeface="Arial" pitchFamily="34" charset="0"/>
            </a:endParaRPr>
          </a:p>
          <a:p>
            <a:pPr marL="395288" lvl="1" indent="-395288">
              <a:spcBef>
                <a:spcPts val="4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  <a:cs typeface="Arial" pitchFamily="34" charset="0"/>
              </a:rPr>
              <a:t>The consideration in money received including all taxes, except sales tax. Trade discounts mentioned on tax invoice allowed (Punjab and KPK)</a:t>
            </a:r>
          </a:p>
          <a:p>
            <a:pPr marL="395288" lvl="1" indent="-395288">
              <a:spcBef>
                <a:spcPts val="4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n-US" sz="1000" dirty="0" smtClean="0">
              <a:solidFill>
                <a:sysClr val="windowText" lastClr="000000"/>
              </a:solidFill>
              <a:latin typeface="EYInterstate" panose="02000503020000020004" pitchFamily="2" charset="0"/>
              <a:cs typeface="Arial" pitchFamily="34" charset="0"/>
            </a:endParaRPr>
          </a:p>
          <a:p>
            <a:pPr marL="395288" lvl="1" indent="-395288">
              <a:spcBef>
                <a:spcPts val="4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r>
              <a:rPr lang="en-US" sz="2000" dirty="0" smtClean="0">
                <a:solidFill>
                  <a:sysClr val="windowText" lastClr="000000"/>
                </a:solidFill>
                <a:latin typeface="EYInterstate" panose="02000503020000020004" pitchFamily="2" charset="0"/>
                <a:cs typeface="Arial" pitchFamily="34" charset="0"/>
              </a:rPr>
              <a:t>Whether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  <a:cs typeface="Arial" pitchFamily="34" charset="0"/>
              </a:rPr>
              <a:t>have been provided on payment of charge or free of charge or on any concessional basis </a:t>
            </a:r>
          </a:p>
          <a:p>
            <a:pPr marL="395288" lvl="0" indent="-395288">
              <a:spcBef>
                <a:spcPts val="4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/>
            </a:pPr>
            <a:endParaRPr lang="en-US" sz="1100" dirty="0" smtClean="0">
              <a:solidFill>
                <a:sysClr val="windowText" lastClr="000000"/>
              </a:solidFill>
              <a:latin typeface="EYInterstate" panose="02000503020000020004" pitchFamily="2" charset="0"/>
              <a:cs typeface="Arial" pitchFamily="34" charset="0"/>
            </a:endParaRPr>
          </a:p>
          <a:p>
            <a:pPr marL="395288" lvl="0" indent="-395288">
              <a:spcBef>
                <a:spcPts val="4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EYInterstate" panose="02000503020000020004" pitchFamily="2" charset="0"/>
                <a:cs typeface="Arial" pitchFamily="34" charset="0"/>
              </a:rPr>
              <a:t>Value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  <a:cs typeface="Arial" pitchFamily="34" charset="0"/>
              </a:rPr>
              <a:t>of services should be open market price if –</a:t>
            </a:r>
          </a:p>
          <a:p>
            <a:pPr marL="801688" lvl="1" indent="-395288">
              <a:spcBef>
                <a:spcPts val="4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  <a:cs typeface="Arial" pitchFamily="34" charset="0"/>
              </a:rPr>
              <a:t>consideration received in kind</a:t>
            </a:r>
          </a:p>
          <a:p>
            <a:pPr marL="801688" lvl="1" indent="-395288">
              <a:spcBef>
                <a:spcPts val="4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  <a:cs typeface="Arial" pitchFamily="34" charset="0"/>
              </a:rPr>
              <a:t>Transaction between Associate Persons </a:t>
            </a:r>
          </a:p>
          <a:p>
            <a:pPr marL="801688" lvl="1" indent="-395288">
              <a:spcBef>
                <a:spcPts val="4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  <a:cs typeface="Arial" pitchFamily="34" charset="0"/>
              </a:rPr>
              <a:t>Any special nature of transaction, it is difficult to ascertain value.</a:t>
            </a:r>
          </a:p>
          <a:p>
            <a:pPr marL="395288" lvl="0" indent="-395288">
              <a:spcBef>
                <a:spcPts val="4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/>
            </a:pPr>
            <a:endParaRPr lang="en-US" sz="1100" dirty="0" smtClean="0">
              <a:solidFill>
                <a:sysClr val="windowText" lastClr="000000"/>
              </a:solidFill>
              <a:latin typeface="EYInterstate" panose="02000503020000020004" pitchFamily="2" charset="0"/>
              <a:cs typeface="Arial" pitchFamily="34" charset="0"/>
            </a:endParaRPr>
          </a:p>
          <a:p>
            <a:pPr marL="395288" lvl="0" indent="-395288">
              <a:spcBef>
                <a:spcPts val="4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EYInterstate" panose="02000503020000020004" pitchFamily="2" charset="0"/>
                <a:cs typeface="Arial" pitchFamily="34" charset="0"/>
              </a:rPr>
              <a:t>Collection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  <a:cs typeface="Arial" pitchFamily="34" charset="0"/>
              </a:rPr>
              <a:t>Authority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is empowered to fix the value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of taxable service.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0518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EYInterstate" panose="02000503020000020004" pitchFamily="2" charset="0"/>
              </a:rPr>
              <a:t>Table of contents</a:t>
            </a:r>
            <a:endParaRPr lang="en-US" dirty="0">
              <a:latin typeface="EYInterstate" panose="0200050302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err="1" smtClean="0"/>
              <a:t>KTBA</a:t>
            </a:r>
            <a:r>
              <a:rPr lang="en-GB" dirty="0" smtClean="0"/>
              <a:t> </a:t>
            </a:r>
            <a:r>
              <a:rPr lang="en-GB" dirty="0" err="1" smtClean="0"/>
              <a:t>PDP</a:t>
            </a:r>
            <a:r>
              <a:rPr lang="en-GB" dirty="0" smtClean="0"/>
              <a:t> 2014    Sales Tax on Services in Pakistan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389068"/>
              </p:ext>
            </p:extLst>
          </p:nvPr>
        </p:nvGraphicFramePr>
        <p:xfrm>
          <a:off x="444500" y="1062000"/>
          <a:ext cx="8229600" cy="51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43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084"/>
            <a:ext cx="8229600" cy="727182"/>
          </a:xfrm>
        </p:spPr>
        <p:txBody>
          <a:bodyPr/>
          <a:lstStyle/>
          <a:p>
            <a:r>
              <a:rPr lang="en-US" sz="2800" dirty="0">
                <a:latin typeface="EYInterstate" panose="02000503020000020004" pitchFamily="2" charset="0"/>
              </a:rPr>
              <a:t>Taxable Services</a:t>
            </a:r>
            <a:br>
              <a:rPr lang="en-US" sz="2800" dirty="0">
                <a:latin typeface="EYInterstate" panose="02000503020000020004" pitchFamily="2" charset="0"/>
              </a:rPr>
            </a:br>
            <a:r>
              <a:rPr lang="en-US" sz="2800" dirty="0">
                <a:latin typeface="EYInterstate" panose="02000503020000020004" pitchFamily="2" charset="0"/>
              </a:rPr>
              <a:t>Time of Services Provided or Rendered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gray">
          <a:xfrm>
            <a:off x="95537" y="1093883"/>
            <a:ext cx="8993871" cy="289391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 algn="l">
              <a:lnSpc>
                <a:spcPts val="2200"/>
              </a:lnSpc>
              <a:spcBef>
                <a:spcPts val="1000"/>
              </a:spcBef>
              <a:buClr>
                <a:schemeClr val="accent1"/>
              </a:buClr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Section 17 of Sindh, 18 of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Punjab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34 of KPK and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2(44) of ST Acts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YInterstate" panose="02000503020000020004" pitchFamily="2" charset="0"/>
              </a:rPr>
              <a:t>- </a:t>
            </a:r>
          </a:p>
          <a:p>
            <a:pPr marL="395288" indent="-395288" algn="l">
              <a:lnSpc>
                <a:spcPts val="22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 taxable service shall be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considered to have been provided in the tax period during which </a:t>
            </a:r>
          </a:p>
          <a:p>
            <a:pPr marL="804863" indent="-463550" algn="l">
              <a:lnSpc>
                <a:spcPts val="22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it was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provided to the recipient</a:t>
            </a:r>
          </a:p>
          <a:p>
            <a:pPr marL="804863" indent="-463550" algn="l">
              <a:lnSpc>
                <a:spcPts val="22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an invoice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for the value of the taxable service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was issued 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or was due to be issued or sent or due to be sent to the recipient</a:t>
            </a:r>
          </a:p>
          <a:p>
            <a:pPr marL="804863" indent="-463550" algn="l">
              <a:lnSpc>
                <a:spcPts val="22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consideration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for the same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was received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;</a:t>
            </a:r>
          </a:p>
          <a:p>
            <a:pPr marL="395288" indent="-395288" algn="l">
              <a:lnSpc>
                <a:spcPts val="22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Whichever is </a:t>
            </a:r>
            <a:r>
              <a:rPr lang="en-US" sz="2000" b="1" kern="0" dirty="0" smtClean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earlier</a:t>
            </a:r>
            <a:endParaRPr lang="en-US" sz="2000" kern="0" dirty="0">
              <a:solidFill>
                <a:sysClr val="windowText" lastClr="000000"/>
              </a:solidFill>
              <a:latin typeface="EYInterstate" panose="0200050302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gray">
          <a:xfrm>
            <a:off x="155093" y="4026088"/>
            <a:ext cx="8829675" cy="22928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395288" indent="-395288" algn="l">
              <a:lnSpc>
                <a:spcPts val="2200"/>
              </a:lnSpc>
              <a:spcBef>
                <a:spcPts val="1000"/>
              </a:spcBef>
              <a:buClr>
                <a:schemeClr val="accent1"/>
              </a:buClr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Provision of services over a period of time</a:t>
            </a:r>
          </a:p>
          <a:p>
            <a:pPr marL="395288" indent="-395288" algn="l">
              <a:lnSpc>
                <a:spcPts val="22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Section 7 of Sindh, 9 of Punjab and 25 of KPK Acts provide that </a:t>
            </a:r>
          </a:p>
          <a:p>
            <a:pPr marL="395288" indent="-395288" algn="l">
              <a:lnSpc>
                <a:spcPts val="22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Where a service is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provided over a period of time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and </a:t>
            </a:r>
          </a:p>
          <a:p>
            <a:pPr marL="395288" indent="-395288" algn="l">
              <a:lnSpc>
                <a:spcPts val="22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Payment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for the same is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made on a periodic basis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</a:t>
            </a:r>
          </a:p>
          <a:p>
            <a:pPr marL="395288" indent="-395288" algn="l">
              <a:lnSpc>
                <a:spcPts val="22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The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service shall be treated as comprising two or more separate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and distinct services,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for each separate part of the related consideration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588058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21" y="150084"/>
            <a:ext cx="8229600" cy="765820"/>
          </a:xfrm>
        </p:spPr>
        <p:txBody>
          <a:bodyPr/>
          <a:lstStyle/>
          <a:p>
            <a:r>
              <a:rPr lang="en-US" sz="2800" dirty="0">
                <a:latin typeface="EYInterstate" panose="02000503020000020004" pitchFamily="2" charset="0"/>
              </a:rPr>
              <a:t>Taxable Services</a:t>
            </a:r>
            <a:br>
              <a:rPr lang="en-US" sz="2800" dirty="0">
                <a:latin typeface="EYInterstate" panose="02000503020000020004" pitchFamily="2" charset="0"/>
              </a:rPr>
            </a:br>
            <a:r>
              <a:rPr lang="en-US" sz="2800" dirty="0">
                <a:latin typeface="EYInterstate" panose="02000503020000020004" pitchFamily="2" charset="0"/>
              </a:rPr>
              <a:t>Export of Services – Punjab Act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gray">
          <a:xfrm>
            <a:off x="81889" y="1081720"/>
            <a:ext cx="8993871" cy="10486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395288" indent="-395288" algn="l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Section 4(4) of Punjab Act provides that where a service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originates from the Punjab but terminates outside Pakistan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such person shall be required to pay tax on such service to the Punjab Government.</a:t>
            </a:r>
            <a:endParaRPr lang="en-US" sz="2000" b="1" kern="0" dirty="0">
              <a:solidFill>
                <a:sysClr val="windowText" lastClr="000000"/>
              </a:solidFill>
              <a:latin typeface="EYInterstate" panose="02000503020000020004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gray">
          <a:xfrm>
            <a:off x="55013" y="5540996"/>
            <a:ext cx="8993871" cy="7779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395288" indent="-395288" algn="l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C00000"/>
                </a:solidFill>
                <a:latin typeface="EYInterstate" panose="02000503020000020004" pitchFamily="2" charset="0"/>
              </a:rPr>
              <a:t>There is </a:t>
            </a:r>
            <a:r>
              <a:rPr lang="en-US" sz="2000" b="1" dirty="0">
                <a:solidFill>
                  <a:srgbClr val="C00000"/>
                </a:solidFill>
                <a:latin typeface="EYInterstate" panose="02000503020000020004" pitchFamily="2" charset="0"/>
              </a:rPr>
              <a:t>no concept of “export of services”</a:t>
            </a:r>
            <a:r>
              <a:rPr lang="en-US" sz="2000" dirty="0">
                <a:solidFill>
                  <a:srgbClr val="C00000"/>
                </a:solidFill>
                <a:latin typeface="EYInterstate" panose="02000503020000020004" pitchFamily="2" charset="0"/>
              </a:rPr>
              <a:t> in </a:t>
            </a:r>
            <a:r>
              <a:rPr lang="en-US" sz="2000" b="1" dirty="0">
                <a:solidFill>
                  <a:srgbClr val="C00000"/>
                </a:solidFill>
                <a:latin typeface="EYInterstate" panose="02000503020000020004" pitchFamily="2" charset="0"/>
              </a:rPr>
              <a:t>FE Act</a:t>
            </a:r>
            <a:r>
              <a:rPr lang="en-US" sz="2000" dirty="0">
                <a:solidFill>
                  <a:srgbClr val="C00000"/>
                </a:solidFill>
                <a:latin typeface="EYInterstate" panose="02000503020000020004" pitchFamily="2" charset="0"/>
              </a:rPr>
              <a:t> or any </a:t>
            </a:r>
            <a:r>
              <a:rPr lang="en-US" sz="2000" b="1" dirty="0">
                <a:solidFill>
                  <a:srgbClr val="C00000"/>
                </a:solidFill>
                <a:latin typeface="EYInterstate" panose="02000503020000020004" pitchFamily="2" charset="0"/>
              </a:rPr>
              <a:t>other Sales Tax on Services Acts</a:t>
            </a:r>
            <a:r>
              <a:rPr lang="en-US" sz="2000" dirty="0">
                <a:solidFill>
                  <a:srgbClr val="C00000"/>
                </a:solidFill>
                <a:latin typeface="EYInterstate" panose="02000503020000020004" pitchFamily="2" charset="0"/>
              </a:rPr>
              <a:t> in Pakistan!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gray">
          <a:xfrm>
            <a:off x="70513" y="2087290"/>
            <a:ext cx="8993871" cy="339373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395288" indent="-395288" algn="l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Chapter IV of the Punjab Sales Tax on Services (Adjustment of Tax) Rules, 2012 provides that –</a:t>
            </a:r>
          </a:p>
          <a:p>
            <a:pPr marL="395288" indent="-395288" algn="l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Providing of a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taxable service by a registered person 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shall be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treated as export of service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and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no tax is payable thereon, if -</a:t>
            </a:r>
            <a:endParaRPr lang="en-US" sz="2000" kern="0" dirty="0">
              <a:solidFill>
                <a:sysClr val="windowText" lastClr="000000"/>
              </a:solidFill>
              <a:latin typeface="EYInterstate" panose="02000503020000020004" pitchFamily="2" charset="0"/>
            </a:endParaRPr>
          </a:p>
          <a:p>
            <a:pPr marL="395288" indent="-395288" algn="l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Such service is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delivered and used outside Pakistan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;</a:t>
            </a:r>
          </a:p>
          <a:p>
            <a:pPr marL="395288" indent="-395288" algn="l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Payment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for such service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is received in convertible foreign exchange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through declared banking channels; and</a:t>
            </a:r>
          </a:p>
          <a:p>
            <a:pPr marL="395288" indent="-395288" algn="l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Use, supply or consumption of any GOODS taxable under the ST Act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is treated as zero rated supply and entitled to refund under the ST Act?</a:t>
            </a:r>
          </a:p>
        </p:txBody>
      </p:sp>
    </p:spTree>
    <p:extLst>
      <p:ext uri="{BB962C8B-B14F-4D97-AF65-F5344CB8AC3E}">
        <p14:creationId xmlns:p14="http://schemas.microsoft.com/office/powerpoint/2010/main" val="298260026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201600"/>
            <a:ext cx="8232775" cy="860400"/>
          </a:xfrm>
        </p:spPr>
        <p:txBody>
          <a:bodyPr/>
          <a:lstStyle/>
          <a:p>
            <a:r>
              <a:rPr lang="en-US" sz="2800" dirty="0">
                <a:latin typeface="EYInterstate" panose="02000503020000020004" pitchFamily="2" charset="0"/>
              </a:rPr>
              <a:t>Exempt Services</a:t>
            </a:r>
            <a:br>
              <a:rPr lang="en-US" sz="2800" dirty="0">
                <a:latin typeface="EYInterstate" panose="02000503020000020004" pitchFamily="2" charset="0"/>
              </a:rPr>
            </a:br>
            <a:r>
              <a:rPr lang="en-US" sz="2800" dirty="0">
                <a:latin typeface="EYInterstate" panose="02000503020000020004" pitchFamily="2" charset="0"/>
              </a:rPr>
              <a:t>Comparative list of Exempt Services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gray">
          <a:xfrm>
            <a:off x="197513" y="1123472"/>
            <a:ext cx="8667087" cy="4290272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395288" indent="-395288" algn="l">
              <a:lnSpc>
                <a:spcPts val="2500"/>
              </a:lnSpc>
              <a:spcBef>
                <a:spcPts val="700"/>
              </a:spcBef>
              <a:buClr>
                <a:schemeClr val="accent1"/>
              </a:buClr>
              <a:defRPr/>
            </a:pPr>
            <a:r>
              <a:rPr lang="en-US" sz="22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Section 16 read with Third Schedule to the FE Act provides - </a:t>
            </a:r>
          </a:p>
          <a:p>
            <a:pPr marL="395288" indent="-395288" algn="l">
              <a:lnSpc>
                <a:spcPts val="2200"/>
              </a:lnSpc>
              <a:spcBef>
                <a:spcPts val="7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Services specified in the Third Schedule shall be exempt from FED.</a:t>
            </a:r>
          </a:p>
          <a:p>
            <a:pPr marL="395288" indent="-395288" algn="l">
              <a:lnSpc>
                <a:spcPts val="1600"/>
              </a:lnSpc>
              <a:spcBef>
                <a:spcPts val="7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FBR is empowered to notify any exempt services under the ST Act.</a:t>
            </a:r>
          </a:p>
          <a:p>
            <a:pPr marL="395288" indent="-395288" algn="l">
              <a:lnSpc>
                <a:spcPts val="1600"/>
              </a:lnSpc>
              <a:spcBef>
                <a:spcPts val="700"/>
              </a:spcBef>
              <a:buClr>
                <a:schemeClr val="accent1"/>
              </a:buClr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 </a:t>
            </a:r>
            <a:endParaRPr lang="en-US" sz="1200" kern="0" dirty="0">
              <a:solidFill>
                <a:sysClr val="windowText" lastClr="000000"/>
              </a:solidFill>
              <a:latin typeface="EYInterstate" panose="02000503020000020004" pitchFamily="2" charset="0"/>
            </a:endParaRPr>
          </a:p>
          <a:p>
            <a:pPr marL="395288" indent="-395288" algn="l">
              <a:lnSpc>
                <a:spcPts val="1600"/>
              </a:lnSpc>
              <a:spcBef>
                <a:spcPts val="700"/>
              </a:spcBef>
              <a:buClr>
                <a:schemeClr val="accent1"/>
              </a:buClr>
              <a:defRPr/>
            </a:pPr>
            <a:r>
              <a:rPr lang="en-US" sz="22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Section 10 of Sindh, 12 of Punjab and 28 of KPK Acts provide - </a:t>
            </a:r>
          </a:p>
          <a:p>
            <a:pPr marL="395288" indent="-395288" algn="l">
              <a:lnSpc>
                <a:spcPts val="2400"/>
              </a:lnSpc>
              <a:spcBef>
                <a:spcPts val="7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The SRB, PRA and KPRA with the approval of the Government, may-</a:t>
            </a:r>
          </a:p>
          <a:p>
            <a:pPr marL="854075" indent="-457200" algn="l">
              <a:lnSpc>
                <a:spcPts val="2400"/>
              </a:lnSpc>
              <a:spcBef>
                <a:spcPts val="700"/>
              </a:spcBef>
              <a:buClr>
                <a:schemeClr val="accent1"/>
              </a:buClr>
              <a:buFont typeface="+mj-lt"/>
              <a:buAutoNum type="alphaLcParenR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exempt any taxable service from the whole or any part</a:t>
            </a:r>
          </a:p>
          <a:p>
            <a:pPr marL="854075" indent="-457200" algn="l">
              <a:lnSpc>
                <a:spcPts val="2400"/>
              </a:lnSpc>
              <a:spcBef>
                <a:spcPts val="700"/>
              </a:spcBef>
              <a:buClr>
                <a:schemeClr val="accent1"/>
              </a:buClr>
              <a:buFont typeface="+mj-lt"/>
              <a:buAutoNum type="alphaLcParenR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exempt any service provided by a specific person or a class of persons</a:t>
            </a:r>
          </a:p>
          <a:p>
            <a:pPr marL="854075" indent="-457200" algn="l">
              <a:lnSpc>
                <a:spcPts val="2400"/>
              </a:lnSpc>
              <a:spcBef>
                <a:spcPts val="700"/>
              </a:spcBef>
              <a:buClr>
                <a:schemeClr val="accent1"/>
              </a:buClr>
              <a:buFont typeface="+mj-lt"/>
              <a:buAutoNum type="alphaLcParenR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exempt any recipient of services or class of such recipients from tax</a:t>
            </a:r>
          </a:p>
          <a:p>
            <a:pPr marL="395288" indent="-395288" algn="l">
              <a:lnSpc>
                <a:spcPts val="2400"/>
              </a:lnSpc>
              <a:spcBef>
                <a:spcPts val="7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The exemption may be allowed from any previous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specified</a:t>
            </a:r>
            <a:endPara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gray">
          <a:xfrm>
            <a:off x="134908" y="5413744"/>
            <a:ext cx="8745935" cy="6960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marL="395288" lvl="0" indent="-341313" algn="l">
              <a:spcBef>
                <a:spcPts val="9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Comparator list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services </a:t>
            </a:r>
            <a:r>
              <a:rPr lang="en-US" sz="2000" kern="0" dirty="0">
                <a:solidFill>
                  <a:sysClr val="windowText" lastClr="000000"/>
                </a:solidFill>
              </a:rPr>
              <a:t>exempt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sales tax / FED                          							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 See Handout - B </a:t>
            </a:r>
          </a:p>
        </p:txBody>
      </p:sp>
    </p:spTree>
    <p:extLst>
      <p:ext uri="{BB962C8B-B14F-4D97-AF65-F5344CB8AC3E}">
        <p14:creationId xmlns:p14="http://schemas.microsoft.com/office/powerpoint/2010/main" val="43362751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EYInterstate" panose="02000503020000020004" pitchFamily="2" charset="0"/>
              </a:rPr>
              <a:t>Taxable Services</a:t>
            </a:r>
            <a:br>
              <a:rPr lang="en-US" sz="2800" dirty="0">
                <a:latin typeface="EYInterstate" panose="02000503020000020004" pitchFamily="2" charset="0"/>
              </a:rPr>
            </a:br>
            <a:r>
              <a:rPr lang="en-US" sz="2800" dirty="0">
                <a:latin typeface="EYInterstate" panose="02000503020000020004" pitchFamily="2" charset="0"/>
              </a:rPr>
              <a:t>Person Liable To Pay Tax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7944975"/>
              </p:ext>
            </p:extLst>
          </p:nvPr>
        </p:nvGraphicFramePr>
        <p:xfrm>
          <a:off x="81888" y="900702"/>
          <a:ext cx="8980224" cy="550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1089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201600"/>
            <a:ext cx="8849432" cy="860400"/>
          </a:xfrm>
        </p:spPr>
        <p:txBody>
          <a:bodyPr/>
          <a:lstStyle/>
          <a:p>
            <a:r>
              <a:rPr lang="en-US" sz="2600" dirty="0">
                <a:solidFill>
                  <a:schemeClr val="bg1"/>
                </a:solidFill>
                <a:latin typeface="EYInterstate" panose="02000503020000020004" pitchFamily="2" charset="0"/>
              </a:rPr>
              <a:t>Reverse Charge - Person Liable to Pay Tax</a:t>
            </a:r>
            <a:br>
              <a:rPr lang="en-US" sz="2600" dirty="0">
                <a:solidFill>
                  <a:schemeClr val="bg1"/>
                </a:solidFill>
                <a:latin typeface="EYInterstate" panose="02000503020000020004" pitchFamily="2" charset="0"/>
              </a:rPr>
            </a:br>
            <a:r>
              <a:rPr lang="en-US" sz="2400" dirty="0">
                <a:solidFill>
                  <a:schemeClr val="bg1"/>
                </a:solidFill>
                <a:latin typeface="EYInterstate" panose="02000503020000020004" pitchFamily="2" charset="0"/>
              </a:rPr>
              <a:t>Services liable to </a:t>
            </a:r>
            <a:r>
              <a:rPr lang="en-US" sz="2400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FED </a:t>
            </a:r>
            <a:r>
              <a:rPr lang="en-US" sz="2400" dirty="0">
                <a:solidFill>
                  <a:schemeClr val="bg1"/>
                </a:solidFill>
                <a:latin typeface="EYInterstate" panose="02000503020000020004" pitchFamily="2" charset="0"/>
              </a:rPr>
              <a:t>under FE Act or PST </a:t>
            </a:r>
            <a:r>
              <a:rPr lang="en-US" sz="2400" dirty="0" smtClean="0">
                <a:solidFill>
                  <a:schemeClr val="bg1"/>
                </a:solidFill>
                <a:latin typeface="EYInterstate" panose="02000503020000020004" pitchFamily="2" charset="0"/>
              </a:rPr>
              <a:t>Ordinances</a:t>
            </a:r>
            <a:endParaRPr lang="en-US" sz="2400" dirty="0">
              <a:solidFill>
                <a:schemeClr val="bg1"/>
              </a:solidFill>
              <a:latin typeface="EYInterstate" panose="02000503020000020004" pitchFamily="2" charset="0"/>
            </a:endParaRP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148608" y="1090241"/>
            <a:ext cx="8779492" cy="5005759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395288" indent="-395288" algn="l"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Person Liable To Pay Tax</a:t>
            </a:r>
            <a:endParaRPr lang="en-US" sz="2200" b="1" kern="0" dirty="0">
              <a:solidFill>
                <a:sysClr val="windowText" lastClr="000000"/>
              </a:solidFill>
              <a:latin typeface="EYInterstate" panose="02000503020000020004" pitchFamily="2" charset="0"/>
            </a:endParaRPr>
          </a:p>
          <a:p>
            <a:pPr marL="395288" indent="-395288" algn="l"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sz="22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Section 3(5)(c) of the FE Act further provides that </a:t>
            </a:r>
          </a:p>
          <a:p>
            <a:pPr marL="395288" indent="-395288" algn="l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Where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services are rendered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by the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person out of Pakistan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</a:t>
            </a:r>
          </a:p>
          <a:p>
            <a:pPr marL="852488" lvl="1" indent="-395288" algn="l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the recipient of such services in Pakistan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shall be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liable to pay Duty</a:t>
            </a:r>
          </a:p>
          <a:p>
            <a:pPr marL="852488" lvl="1" indent="-395288" algn="l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Only In Case of Franchise services rendered from outside Pakistan</a:t>
            </a:r>
          </a:p>
          <a:p>
            <a:pPr marL="395288" indent="-395288" algn="l"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sz="22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Section 3A of the ST Act provides that</a:t>
            </a:r>
          </a:p>
          <a:p>
            <a:pPr marL="395288" indent="-395288" algn="l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Federal Government may, specify, the goods/services 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in respect of which the </a:t>
            </a:r>
          </a:p>
          <a:p>
            <a:pPr marL="852488" lvl="1" indent="-395288" algn="l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liability to pay tax shall be of the person receiving the supply/services</a:t>
            </a:r>
          </a:p>
          <a:p>
            <a:pPr marL="852488" lvl="1" indent="-395288" algn="l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Presently No Such Services Is Prescribed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 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					                                                         		</a:t>
            </a:r>
          </a:p>
        </p:txBody>
      </p:sp>
    </p:spTree>
    <p:extLst>
      <p:ext uri="{BB962C8B-B14F-4D97-AF65-F5344CB8AC3E}">
        <p14:creationId xmlns:p14="http://schemas.microsoft.com/office/powerpoint/2010/main" val="2765469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EYInterstate" panose="02000503020000020004" pitchFamily="2" charset="0"/>
              </a:rPr>
              <a:t>Reverse Charge</a:t>
            </a:r>
            <a:r>
              <a:rPr lang="en-US" sz="2800" dirty="0">
                <a:latin typeface="EYInterstate" panose="02000503020000020004" pitchFamily="2" charset="0"/>
              </a:rPr>
              <a:t/>
            </a:r>
            <a:br>
              <a:rPr lang="en-US" sz="2800" dirty="0">
                <a:latin typeface="EYInterstate" panose="02000503020000020004" pitchFamily="2" charset="0"/>
              </a:rPr>
            </a:br>
            <a:r>
              <a:rPr lang="en-US" sz="2200" dirty="0">
                <a:solidFill>
                  <a:schemeClr val="bg1"/>
                </a:solidFill>
                <a:latin typeface="EYInterstate" panose="02000503020000020004" pitchFamily="2" charset="0"/>
              </a:rPr>
              <a:t>Services liable Sales Tax under Sindh, Punjab and KPK Act</a:t>
            </a:r>
            <a:endParaRPr lang="en-US" sz="2200" dirty="0">
              <a:latin typeface="EYInterstate" panose="02000503020000020004" pitchFamily="2" charset="0"/>
            </a:endParaRP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119041" y="1090282"/>
            <a:ext cx="8796360" cy="3253117"/>
          </a:xfrm>
          <a:prstGeom prst="rect">
            <a:avLst/>
          </a:prstGeom>
        </p:spPr>
        <p:txBody>
          <a:bodyPr/>
          <a:lstStyle/>
          <a:p>
            <a:pPr marL="341313" indent="-341313" algn="l">
              <a:lnSpc>
                <a:spcPts val="2600"/>
              </a:lnSpc>
              <a:spcBef>
                <a:spcPts val="800"/>
              </a:spcBef>
              <a:buClr>
                <a:schemeClr val="accent1"/>
              </a:buClr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Reverse Charge in FED and ST Act</a:t>
            </a:r>
          </a:p>
          <a:p>
            <a:pPr marL="341313" indent="-341313" algn="l">
              <a:lnSpc>
                <a:spcPts val="2600"/>
              </a:lnSpc>
              <a:spcBef>
                <a:spcPts val="800"/>
              </a:spcBef>
              <a:buClr>
                <a:schemeClr val="accent1"/>
              </a:buClr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Section 3(2) of Sindh, Punjab and 19(2) of KPK Acts provides - </a:t>
            </a:r>
          </a:p>
          <a:p>
            <a:pPr marL="341313" indent="-341313" algn="l">
              <a:lnSpc>
                <a:spcPts val="26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service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that is </a:t>
            </a:r>
            <a:r>
              <a:rPr lang="en-US" sz="2000" b="1" u="sng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not provided by a registered person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shall be treated as taxable service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if</a:t>
            </a:r>
          </a:p>
          <a:p>
            <a:pPr marL="798513" lvl="1" indent="-341313" algn="l">
              <a:lnSpc>
                <a:spcPts val="26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listed in the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Second Schedule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to the Act, </a:t>
            </a:r>
          </a:p>
          <a:p>
            <a:pPr marL="798513" lvl="1" indent="-341313" algn="l">
              <a:lnSpc>
                <a:spcPts val="26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Provided to a resident person</a:t>
            </a:r>
          </a:p>
          <a:p>
            <a:pPr marL="798513" lvl="1" indent="-341313" algn="l">
              <a:lnSpc>
                <a:spcPts val="26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By a non resident person</a:t>
            </a:r>
          </a:p>
          <a:p>
            <a:pPr marL="798513" lvl="1" indent="-341313" algn="l">
              <a:lnSpc>
                <a:spcPts val="2600"/>
              </a:lnSpc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 course of an economic activity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7808" y="4713872"/>
            <a:ext cx="8939285" cy="129000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marL="341313" indent="-341313"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Explanation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: This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sub-Section deals with services provided by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non-resident persons to resident persons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</a:p>
          <a:p>
            <a:pPr marL="341313" indent="-341313"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Whether or not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resident person is an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end consumer of such services</a:t>
            </a:r>
          </a:p>
        </p:txBody>
      </p:sp>
    </p:spTree>
    <p:extLst>
      <p:ext uri="{BB962C8B-B14F-4D97-AF65-F5344CB8AC3E}">
        <p14:creationId xmlns:p14="http://schemas.microsoft.com/office/powerpoint/2010/main" val="414502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EYInterstate" panose="02000503020000020004" pitchFamily="2" charset="0"/>
              </a:rPr>
              <a:t>Reverse Charge – Person Liable To Pay Tax</a:t>
            </a:r>
            <a:r>
              <a:rPr lang="en-US" dirty="0">
                <a:latin typeface="EYInterstate" panose="02000503020000020004" pitchFamily="2" charset="0"/>
              </a:rPr>
              <a:t/>
            </a:r>
            <a:br>
              <a:rPr lang="en-US" dirty="0">
                <a:latin typeface="EYInterstate" panose="02000503020000020004" pitchFamily="2" charset="0"/>
              </a:rPr>
            </a:br>
            <a:r>
              <a:rPr lang="en-US" sz="2200" dirty="0">
                <a:solidFill>
                  <a:schemeClr val="bg1"/>
                </a:solidFill>
                <a:latin typeface="EYInterstate" panose="02000503020000020004" pitchFamily="2" charset="0"/>
              </a:rPr>
              <a:t>Services liable Sales Tax under Sindh, Punjab and KPK Act</a:t>
            </a:r>
            <a:endParaRPr lang="en-US" sz="2200" dirty="0">
              <a:latin typeface="EYInterstate" panose="02000503020000020004" pitchFamily="2" charset="0"/>
            </a:endParaRP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96300" y="1261501"/>
            <a:ext cx="8939285" cy="2141031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defRPr/>
            </a:pPr>
            <a:r>
              <a:rPr lang="en-US" sz="22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Section 9(1) of Sindh, 11(1) of Punjab and 27(1) of KPK Acts provides -</a:t>
            </a:r>
          </a:p>
          <a:p>
            <a:pPr marL="341313" indent="-341313"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Where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 service is taxable by virtue of sub-Section (2) of Section 3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</a:t>
            </a:r>
          </a:p>
          <a:p>
            <a:pPr marL="341313" indent="-341313"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The liability to pay the tax shall be on the person receiving the service.</a:t>
            </a:r>
          </a:p>
          <a:p>
            <a:pPr algn="l"/>
            <a:endParaRPr lang="en-US" sz="2000" kern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3417" y="3727955"/>
            <a:ext cx="8769283" cy="228648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1313" indent="-341313"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EYInterstate" panose="02000503020000020004" pitchFamily="2" charset="0"/>
              </a:rPr>
              <a:t>The Board/Authority may, </a:t>
            </a:r>
            <a:r>
              <a:rPr lang="en-US" sz="2000" b="1" dirty="0">
                <a:latin typeface="EYInterstate" panose="02000503020000020004" pitchFamily="2" charset="0"/>
              </a:rPr>
              <a:t>specify the services</a:t>
            </a:r>
            <a:r>
              <a:rPr lang="en-US" sz="2000" dirty="0">
                <a:latin typeface="EYInterstate" panose="02000503020000020004" pitchFamily="2" charset="0"/>
              </a:rPr>
              <a:t> or class of services in respect of which the </a:t>
            </a:r>
            <a:r>
              <a:rPr lang="en-US" sz="2000" b="1" dirty="0">
                <a:latin typeface="EYInterstate" panose="02000503020000020004" pitchFamily="2" charset="0"/>
              </a:rPr>
              <a:t>liability to pay tax shall be on</a:t>
            </a:r>
            <a:r>
              <a:rPr lang="en-US" sz="2000" dirty="0">
                <a:latin typeface="EYInterstate" panose="02000503020000020004" pitchFamily="2" charset="0"/>
              </a:rPr>
              <a:t> </a:t>
            </a:r>
          </a:p>
          <a:p>
            <a:pPr marL="341313" indent="-341313"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EYInterstate" panose="02000503020000020004" pitchFamily="2" charset="0"/>
              </a:rPr>
              <a:t>the </a:t>
            </a:r>
            <a:r>
              <a:rPr lang="en-US" sz="2000" b="1" dirty="0">
                <a:latin typeface="EYInterstate" panose="02000503020000020004" pitchFamily="2" charset="0"/>
              </a:rPr>
              <a:t>person providing </a:t>
            </a:r>
            <a:r>
              <a:rPr lang="en-US" sz="2000" dirty="0">
                <a:latin typeface="EYInterstate" panose="02000503020000020004" pitchFamily="2" charset="0"/>
              </a:rPr>
              <a:t>the taxable service, </a:t>
            </a:r>
          </a:p>
          <a:p>
            <a:pPr marL="341313" indent="-341313"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EYInterstate" panose="02000503020000020004" pitchFamily="2" charset="0"/>
              </a:rPr>
              <a:t>or the </a:t>
            </a:r>
            <a:r>
              <a:rPr lang="en-US" sz="2000" b="1" dirty="0">
                <a:latin typeface="EYInterstate" panose="02000503020000020004" pitchFamily="2" charset="0"/>
              </a:rPr>
              <a:t>person receiving</a:t>
            </a:r>
            <a:r>
              <a:rPr lang="en-US" sz="2000" dirty="0">
                <a:latin typeface="EYInterstate" panose="02000503020000020004" pitchFamily="2" charset="0"/>
              </a:rPr>
              <a:t> the taxable service or </a:t>
            </a:r>
          </a:p>
          <a:p>
            <a:pPr marL="341313" indent="-341313"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latin typeface="EYInterstate" panose="02000503020000020004" pitchFamily="2" charset="0"/>
              </a:rPr>
              <a:t>any other person.</a:t>
            </a:r>
            <a:endParaRPr lang="en-US" sz="2000" b="1" kern="0" dirty="0"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83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EYInterstate" panose="02000503020000020004" pitchFamily="2" charset="0"/>
              </a:rPr>
              <a:t>Reverse Charge</a:t>
            </a:r>
            <a:br>
              <a:rPr lang="en-US" dirty="0">
                <a:solidFill>
                  <a:schemeClr val="bg1"/>
                </a:solidFill>
                <a:latin typeface="EYInterstate" panose="02000503020000020004" pitchFamily="2" charset="0"/>
              </a:rPr>
            </a:br>
            <a:r>
              <a:rPr lang="en-US" sz="2200" dirty="0">
                <a:solidFill>
                  <a:schemeClr val="bg1"/>
                </a:solidFill>
                <a:latin typeface="EYInterstate" panose="02000503020000020004" pitchFamily="2" charset="0"/>
              </a:rPr>
              <a:t>Principles Of Origin in Certain Situations- Punjab and KPK 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10779" y="1100474"/>
            <a:ext cx="8641121" cy="3510932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ts val="2200"/>
              </a:lnSpc>
              <a:spcBef>
                <a:spcPct val="60000"/>
              </a:spcBef>
              <a:buClr>
                <a:schemeClr val="accent1"/>
              </a:buClr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Section 4 of Punjab and 20 of KPK Acts provides c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ertain situations where following Principles of Origin or Reverse Charge are Applicable –</a:t>
            </a:r>
          </a:p>
          <a:p>
            <a:pPr marL="457200" indent="-457200" algn="l">
              <a:lnSpc>
                <a:spcPts val="2200"/>
              </a:lnSpc>
              <a:spcBef>
                <a:spcPts val="12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Where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 person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is providing taxable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services in a Province other than the Punjab/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EYInterstate" panose="02000503020000020004" pitchFamily="2" charset="0"/>
              </a:rPr>
              <a:t>KPK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</a:p>
          <a:p>
            <a:pPr marL="736600" lvl="1" indent="-279400" algn="l">
              <a:lnSpc>
                <a:spcPts val="22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but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the recipient 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of such services is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  <a:r>
              <a:rPr lang="en-US" sz="2000" b="1" u="sng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resident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of the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Punjab/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EYInterstate" panose="02000503020000020004" pitchFamily="2" charset="0"/>
              </a:rPr>
              <a:t>KPK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or </a:t>
            </a:r>
          </a:p>
          <a:p>
            <a:pPr marL="736600" lvl="1" indent="-279400" algn="l">
              <a:lnSpc>
                <a:spcPts val="22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is otherwise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availing such services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in the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Punjab/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EYInterstate" panose="02000503020000020004" pitchFamily="2" charset="0"/>
              </a:rPr>
              <a:t>KPK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and </a:t>
            </a:r>
          </a:p>
          <a:p>
            <a:pPr marL="736600" lvl="1" indent="-279400" algn="l">
              <a:lnSpc>
                <a:spcPts val="22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has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charged tax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accordingly, </a:t>
            </a:r>
          </a:p>
          <a:p>
            <a:pPr marL="736600" lvl="1" indent="-279400" algn="l">
              <a:lnSpc>
                <a:spcPts val="22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the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person providing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such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services shall pay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the amount of tax so charged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to the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Government of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Punjab/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EYInterstate" panose="02000503020000020004" pitchFamily="2" charset="0"/>
              </a:rPr>
              <a:t>KPK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.</a:t>
            </a:r>
            <a:endPara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1303" y="4713006"/>
            <a:ext cx="8754097" cy="15357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457200" indent="-457200" algn="l">
              <a:spcBef>
                <a:spcPts val="1200"/>
              </a:spcBef>
              <a:buClr>
                <a:schemeClr val="accent1"/>
              </a:buClr>
              <a:buFont typeface="+mj-lt"/>
              <a:buAutoNum type="arabicPeriod" startAt="2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+mn-lt"/>
              </a:rPr>
              <a:t>Where the </a:t>
            </a:r>
            <a:r>
              <a:rPr lang="en-US" sz="2000" b="1" kern="0" dirty="0">
                <a:solidFill>
                  <a:sysClr val="windowText" lastClr="000000"/>
                </a:solidFill>
                <a:latin typeface="+mn-lt"/>
              </a:rPr>
              <a:t>recipient</a:t>
            </a:r>
            <a:r>
              <a:rPr lang="en-US" sz="2000" kern="0" dirty="0">
                <a:solidFill>
                  <a:sysClr val="windowText" lastClr="000000"/>
                </a:solidFill>
                <a:latin typeface="+mn-lt"/>
              </a:rPr>
              <a:t> of a taxable service is a person </a:t>
            </a:r>
            <a:r>
              <a:rPr lang="en-US" sz="2000" b="1" kern="0" dirty="0">
                <a:solidFill>
                  <a:sysClr val="windowText" lastClr="000000"/>
                </a:solidFill>
                <a:latin typeface="+mn-lt"/>
              </a:rPr>
              <a:t>registered</a:t>
            </a:r>
            <a:r>
              <a:rPr lang="en-US" sz="2000" kern="0" dirty="0">
                <a:solidFill>
                  <a:sysClr val="windowText" lastClr="000000"/>
                </a:solidFill>
                <a:latin typeface="+mn-lt"/>
              </a:rPr>
              <a:t> under the Punjab /KPK Act, </a:t>
            </a:r>
          </a:p>
          <a:p>
            <a:pPr marL="736600" lvl="1" indent="-279400" algn="l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+mn-lt"/>
              </a:rPr>
              <a:t>he shall deduct the whole amount of tax in respect of the service received and pay the same to the GOP.</a:t>
            </a:r>
            <a:endParaRPr lang="en-US" sz="2000" dirty="0">
              <a:solidFill>
                <a:sysClr val="windowText" lastClr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4036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EYInterstate" panose="02000503020000020004" pitchFamily="2" charset="0"/>
              </a:rPr>
              <a:t>Reverse Charge</a:t>
            </a:r>
            <a:br>
              <a:rPr lang="en-US" dirty="0">
                <a:solidFill>
                  <a:schemeClr val="bg1"/>
                </a:solidFill>
                <a:latin typeface="EYInterstate" panose="02000503020000020004" pitchFamily="2" charset="0"/>
              </a:rPr>
            </a:br>
            <a:r>
              <a:rPr lang="en-US" sz="2200" dirty="0">
                <a:solidFill>
                  <a:schemeClr val="bg1"/>
                </a:solidFill>
                <a:latin typeface="EYInterstate" panose="02000503020000020004" pitchFamily="2" charset="0"/>
              </a:rPr>
              <a:t>Principles Of Origin in Certain Situations- Punjab and KPK 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109179" y="1210592"/>
            <a:ext cx="8939285" cy="2929607"/>
          </a:xfrm>
          <a:prstGeom prst="rect">
            <a:avLst/>
          </a:prstGeom>
        </p:spPr>
        <p:txBody>
          <a:bodyPr/>
          <a:lstStyle/>
          <a:p>
            <a:pPr marL="457200" indent="-457200"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buFont typeface="+mj-lt"/>
              <a:buAutoNum type="arabicPeriod" startAt="3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Where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 person is providing taxable services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 more than one Province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or territory in Pakistan including the Punjab/</a:t>
            </a:r>
            <a:r>
              <a:rPr lang="en-US" sz="2000" kern="0" dirty="0" err="1">
                <a:solidFill>
                  <a:sysClr val="windowText" lastClr="000000"/>
                </a:solidFill>
                <a:latin typeface="EYInterstate" panose="02000503020000020004" pitchFamily="2" charset="0"/>
              </a:rPr>
              <a:t>KPK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</a:t>
            </a:r>
          </a:p>
          <a:p>
            <a:pPr lvl="1" indent="-279400"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Such person shall be liable to pay tax to the Punjab/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EYInterstate" panose="02000503020000020004" pitchFamily="2" charset="0"/>
              </a:rPr>
              <a:t>KPK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to the extent </a:t>
            </a:r>
          </a:p>
          <a:p>
            <a:pPr marL="968375" lvl="1" indent="-279400"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the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tax is charged from a person resident in the Punjab/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EYInterstate" panose="02000503020000020004" pitchFamily="2" charset="0"/>
              </a:rPr>
              <a:t>KPK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or</a:t>
            </a:r>
          </a:p>
          <a:p>
            <a:pPr marL="968375" lvl="1" indent="-279400"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from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 person who is otherwise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availing such services in the Punjab/</a:t>
            </a:r>
            <a:r>
              <a:rPr lang="en-US" sz="2000" b="1" dirty="0" err="1">
                <a:solidFill>
                  <a:sysClr val="windowText" lastClr="000000"/>
                </a:solidFill>
                <a:latin typeface="EYInterstate" panose="02000503020000020004" pitchFamily="2" charset="0"/>
              </a:rPr>
              <a:t>KPK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.</a:t>
            </a:r>
            <a:endPara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7803" y="4285199"/>
            <a:ext cx="8939285" cy="16262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457200" indent="-457200"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buFont typeface="+mj-lt"/>
              <a:buAutoNum type="arabicPeriod" startAt="4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Where rendering of a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taxable service originates from the Punjab/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EYInterstate" panose="02000503020000020004" pitchFamily="2" charset="0"/>
              </a:rPr>
              <a:t>KPK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but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terminates outside Pakistan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</a:t>
            </a:r>
          </a:p>
          <a:p>
            <a:pPr marL="804863" lvl="1" indent="-341313"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such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person shall be required to pay tax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on such service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to the Punjab/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EYInterstate" panose="02000503020000020004" pitchFamily="2" charset="0"/>
              </a:rPr>
              <a:t>KPk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7110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EYInterstate" panose="02000503020000020004" pitchFamily="2" charset="0"/>
              </a:rPr>
              <a:t>Reverse Charge</a:t>
            </a:r>
            <a:br>
              <a:rPr lang="en-US" dirty="0">
                <a:solidFill>
                  <a:schemeClr val="bg1"/>
                </a:solidFill>
                <a:latin typeface="EYInterstate" panose="02000503020000020004" pitchFamily="2" charset="0"/>
              </a:rPr>
            </a:br>
            <a:r>
              <a:rPr lang="en-US" sz="2200" dirty="0">
                <a:solidFill>
                  <a:schemeClr val="bg1"/>
                </a:solidFill>
                <a:latin typeface="EYInterstate" panose="02000503020000020004" pitchFamily="2" charset="0"/>
              </a:rPr>
              <a:t>Principles Of Origin in Certain Situations- Punjab and KPK</a:t>
            </a:r>
            <a:r>
              <a:rPr lang="en-US" sz="2200" b="0" dirty="0">
                <a:solidFill>
                  <a:schemeClr val="bg1"/>
                </a:solidFill>
                <a:latin typeface="EYInterstate" panose="02000503020000020004" pitchFamily="2" charset="0"/>
              </a:rPr>
              <a:t> </a:t>
            </a:r>
            <a:endParaRPr lang="en-US" sz="2200" dirty="0">
              <a:solidFill>
                <a:schemeClr val="bg1"/>
              </a:solidFill>
              <a:latin typeface="EYInterstate" panose="02000503020000020004" pitchFamily="2" charset="0"/>
            </a:endParaRP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109179" y="1173925"/>
            <a:ext cx="8939285" cy="1638147"/>
          </a:xfrm>
          <a:prstGeom prst="rect">
            <a:avLst/>
          </a:prstGeom>
        </p:spPr>
        <p:txBody>
          <a:bodyPr/>
          <a:lstStyle/>
          <a:p>
            <a:pPr marL="457200" indent="-457200"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buFont typeface="+mj-lt"/>
              <a:buAutoNum type="arabicPeriod" startAt="5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Where a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taxable service originates from outside Pakistan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but is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received or terminated in the Punjab/KPK,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</a:p>
          <a:p>
            <a:pPr marL="914400" lvl="1" indent="-457200"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The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recipient 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of such service shall be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liable to pay the tax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to the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Punjab/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EYInterstate" panose="02000503020000020004" pitchFamily="2" charset="0"/>
              </a:rPr>
              <a:t>KPK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7803" y="3456409"/>
            <a:ext cx="8939285" cy="229303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457200" indent="-457200"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buFont typeface="+mj-lt"/>
              <a:buAutoNum type="arabicPeriod" startAt="6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The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persons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who are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required to pay the tax to the Punjab/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EYInterstate" panose="02000503020000020004" pitchFamily="2" charset="0"/>
              </a:rPr>
              <a:t>KPK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 terms of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subsections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(1), (2), (3), (4) and (5)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above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</a:p>
          <a:p>
            <a:pPr marL="914400" lvl="1" indent="-457200"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shall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be liable to registration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for purposes of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Punjab/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EYInterstate" panose="02000503020000020004" pitchFamily="2" charset="0"/>
              </a:rPr>
              <a:t>KPK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Act and rules thereunder.</a:t>
            </a:r>
          </a:p>
          <a:p>
            <a:pPr marL="457200" indent="-457200"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buFont typeface="+mj-lt"/>
              <a:buAutoNum type="arabicPeriod" startAt="6"/>
              <a:defRPr/>
            </a:pPr>
            <a:endPara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6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YInterstate" panose="02000503020000020004" pitchFamily="2" charset="0"/>
              </a:rPr>
              <a:t>Abbreviations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KTBA PDP 2014    Sales Tax on Services in Pakistan</a:t>
            </a:r>
            <a:endParaRPr lang="en-GB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342939"/>
              </p:ext>
            </p:extLst>
          </p:nvPr>
        </p:nvGraphicFramePr>
        <p:xfrm>
          <a:off x="457929" y="1094909"/>
          <a:ext cx="8216171" cy="502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21587"/>
                <a:gridCol w="6494584"/>
              </a:tblGrid>
              <a:tr h="328326">
                <a:tc>
                  <a:txBody>
                    <a:bodyPr/>
                    <a:lstStyle/>
                    <a:p>
                      <a:r>
                        <a:rPr lang="en-US" sz="1500" b="1" dirty="0" smtClean="0">
                          <a:latin typeface="EYInterstate" panose="02000503020000020004" pitchFamily="2" charset="0"/>
                        </a:rPr>
                        <a:t>FBR</a:t>
                      </a:r>
                      <a:endParaRPr lang="en-US" sz="1500" b="1" dirty="0">
                        <a:latin typeface="EYInterstate" panose="0200050302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EYInterstate" panose="02000503020000020004" pitchFamily="2" charset="0"/>
                        </a:rPr>
                        <a:t>The Federal Board</a:t>
                      </a:r>
                      <a:r>
                        <a:rPr lang="en-US" sz="1600" b="0" baseline="0" dirty="0">
                          <a:latin typeface="EYInterstate" panose="02000503020000020004" pitchFamily="2" charset="0"/>
                        </a:rPr>
                        <a:t> of Revenue</a:t>
                      </a:r>
                      <a:endParaRPr lang="en-US" sz="1600" b="0" dirty="0">
                        <a:latin typeface="EYInterstate" panose="02000503020000020004" pitchFamily="2" charset="0"/>
                      </a:endParaRPr>
                    </a:p>
                  </a:txBody>
                  <a:tcPr/>
                </a:tc>
              </a:tr>
              <a:tr h="328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EYInterstate" panose="02000503020000020004" pitchFamily="2" charset="0"/>
                        </a:rPr>
                        <a:t>SRB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EYInterstate" panose="02000503020000020004" pitchFamily="2" charset="0"/>
                        </a:rPr>
                        <a:t>The Sindh Revenue Board</a:t>
                      </a:r>
                    </a:p>
                  </a:txBody>
                  <a:tcPr/>
                </a:tc>
              </a:tr>
              <a:tr h="328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EYInterstate" panose="02000503020000020004" pitchFamily="2" charset="0"/>
                        </a:rPr>
                        <a:t>PRA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EYInterstate" panose="02000503020000020004" pitchFamily="2" charset="0"/>
                        </a:rPr>
                        <a:t>The Punjab</a:t>
                      </a:r>
                      <a:r>
                        <a:rPr lang="en-US" sz="1600" b="0" baseline="0" dirty="0">
                          <a:latin typeface="EYInterstate" panose="02000503020000020004" pitchFamily="2" charset="0"/>
                        </a:rPr>
                        <a:t> Revenue Authority</a:t>
                      </a:r>
                      <a:endParaRPr lang="en-US" sz="1600" b="0" dirty="0">
                        <a:latin typeface="EYInterstate" panose="02000503020000020004" pitchFamily="2" charset="0"/>
                      </a:endParaRPr>
                    </a:p>
                  </a:txBody>
                  <a:tcPr/>
                </a:tc>
              </a:tr>
              <a:tr h="328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EYInterstate" panose="02000503020000020004" pitchFamily="2" charset="0"/>
                        </a:rPr>
                        <a:t>KPRA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EYInterstate" panose="02000503020000020004" pitchFamily="2" charset="0"/>
                        </a:rPr>
                        <a:t>Khyber  Pakhtunkhwa Revenue Authority</a:t>
                      </a:r>
                    </a:p>
                  </a:txBody>
                  <a:tcPr/>
                </a:tc>
              </a:tr>
              <a:tr h="328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EYInterstate" panose="02000503020000020004" pitchFamily="2" charset="0"/>
                        </a:rPr>
                        <a:t>ST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EYInterstate" panose="02000503020000020004" pitchFamily="2" charset="0"/>
                        </a:rPr>
                        <a:t>The Sales Tax Act, 1990</a:t>
                      </a:r>
                    </a:p>
                  </a:txBody>
                  <a:tcPr/>
                </a:tc>
              </a:tr>
              <a:tr h="328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EYInterstate" panose="02000503020000020004" pitchFamily="2" charset="0"/>
                        </a:rPr>
                        <a:t>ST Rules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EYInterstate" panose="02000503020000020004" pitchFamily="2" charset="0"/>
                        </a:rPr>
                        <a:t>The Sales Tax Rules, 2006</a:t>
                      </a:r>
                    </a:p>
                  </a:txBody>
                  <a:tcPr/>
                </a:tc>
              </a:tr>
              <a:tr h="328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EYInterstate" panose="02000503020000020004" pitchFamily="2" charset="0"/>
                        </a:rPr>
                        <a:t>FE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EYInterstate" panose="02000503020000020004" pitchFamily="2" charset="0"/>
                        </a:rPr>
                        <a:t>The Federal</a:t>
                      </a:r>
                      <a:r>
                        <a:rPr lang="en-US" sz="1600" b="0" baseline="0" dirty="0">
                          <a:latin typeface="EYInterstate" panose="02000503020000020004" pitchFamily="2" charset="0"/>
                        </a:rPr>
                        <a:t> Excise Act, 2005</a:t>
                      </a:r>
                      <a:endParaRPr lang="en-US" sz="1600" b="0" dirty="0">
                        <a:latin typeface="EYInterstate" panose="02000503020000020004" pitchFamily="2" charset="0"/>
                      </a:endParaRPr>
                    </a:p>
                  </a:txBody>
                  <a:tcPr/>
                </a:tc>
              </a:tr>
              <a:tr h="328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EYInterstate" panose="02000503020000020004" pitchFamily="2" charset="0"/>
                        </a:rPr>
                        <a:t>FE Rules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EYInterstate" panose="02000503020000020004" pitchFamily="2" charset="0"/>
                        </a:rPr>
                        <a:t>The</a:t>
                      </a:r>
                      <a:r>
                        <a:rPr lang="en-US" sz="1600" b="0" baseline="0" dirty="0">
                          <a:latin typeface="EYInterstate" panose="02000503020000020004" pitchFamily="2" charset="0"/>
                        </a:rPr>
                        <a:t> Federal Excise Rules 2005</a:t>
                      </a:r>
                      <a:endParaRPr lang="en-US" sz="1600" b="0" dirty="0">
                        <a:latin typeface="EYInterstate" panose="02000503020000020004" pitchFamily="2" charset="0"/>
                      </a:endParaRPr>
                    </a:p>
                  </a:txBody>
                  <a:tcPr/>
                </a:tc>
              </a:tr>
              <a:tr h="328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EYInterstate" panose="02000503020000020004" pitchFamily="2" charset="0"/>
                        </a:rPr>
                        <a:t>PST Ordinances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EYInterstate" panose="02000503020000020004" pitchFamily="2" charset="0"/>
                        </a:rPr>
                        <a:t>The Provincial</a:t>
                      </a:r>
                      <a:r>
                        <a:rPr lang="en-US" sz="1600" b="0" baseline="0" dirty="0">
                          <a:latin typeface="EYInterstate" panose="02000503020000020004" pitchFamily="2" charset="0"/>
                        </a:rPr>
                        <a:t> Sales Tax Ordinances, 2000</a:t>
                      </a:r>
                      <a:endParaRPr lang="en-US" sz="1600" b="0" dirty="0">
                        <a:latin typeface="EYInterstate" panose="02000503020000020004" pitchFamily="2" charset="0"/>
                      </a:endParaRPr>
                    </a:p>
                  </a:txBody>
                  <a:tcPr/>
                </a:tc>
              </a:tr>
              <a:tr h="328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EYInterstate" panose="02000503020000020004" pitchFamily="2" charset="0"/>
                        </a:rPr>
                        <a:t>Sindh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EYInterstate" panose="02000503020000020004" pitchFamily="2" charset="0"/>
                        </a:rPr>
                        <a:t>The Sindh Sales Tax on Services Act, 2011</a:t>
                      </a:r>
                    </a:p>
                  </a:txBody>
                  <a:tcPr/>
                </a:tc>
              </a:tr>
              <a:tr h="328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EYInterstate" panose="02000503020000020004" pitchFamily="2" charset="0"/>
                        </a:rPr>
                        <a:t>Sindh</a:t>
                      </a:r>
                      <a:r>
                        <a:rPr lang="en-US" sz="1500" b="1" baseline="0" dirty="0">
                          <a:latin typeface="EYInterstate" panose="02000503020000020004" pitchFamily="2" charset="0"/>
                        </a:rPr>
                        <a:t> </a:t>
                      </a:r>
                      <a:r>
                        <a:rPr lang="en-US" sz="1500" b="1" dirty="0">
                          <a:latin typeface="EYInterstate" panose="02000503020000020004" pitchFamily="2" charset="0"/>
                        </a:rPr>
                        <a:t>Rules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EYInterstate" panose="02000503020000020004" pitchFamily="2" charset="0"/>
                        </a:rPr>
                        <a:t>The Sindh</a:t>
                      </a:r>
                      <a:r>
                        <a:rPr lang="en-US" sz="1600" b="0" baseline="0" dirty="0">
                          <a:latin typeface="EYInterstate" panose="02000503020000020004" pitchFamily="2" charset="0"/>
                        </a:rPr>
                        <a:t> Sales Tax on Services Rules, 2011</a:t>
                      </a:r>
                      <a:endParaRPr lang="en-US" sz="1600" b="0" dirty="0">
                        <a:latin typeface="EYInterstate" panose="02000503020000020004" pitchFamily="2" charset="0"/>
                      </a:endParaRPr>
                    </a:p>
                  </a:txBody>
                  <a:tcPr/>
                </a:tc>
              </a:tr>
              <a:tr h="328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EYInterstate" panose="02000503020000020004" pitchFamily="2" charset="0"/>
                        </a:rPr>
                        <a:t>Punjab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EYInterstate" panose="02000503020000020004" pitchFamily="2" charset="0"/>
                        </a:rPr>
                        <a:t>The Punjab Sales Tax on Services</a:t>
                      </a:r>
                      <a:r>
                        <a:rPr lang="en-US" sz="1600" b="0" baseline="0" dirty="0">
                          <a:latin typeface="EYInterstate" panose="02000503020000020004" pitchFamily="2" charset="0"/>
                        </a:rPr>
                        <a:t> Act, 2012</a:t>
                      </a:r>
                      <a:endParaRPr lang="en-US" sz="1600" b="0" dirty="0">
                        <a:latin typeface="EYInterstate" panose="02000503020000020004" pitchFamily="2" charset="0"/>
                      </a:endParaRPr>
                    </a:p>
                  </a:txBody>
                  <a:tcPr/>
                </a:tc>
              </a:tr>
              <a:tr h="328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EYInterstate" panose="02000503020000020004" pitchFamily="2" charset="0"/>
                        </a:rPr>
                        <a:t>Punjab Rules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EYInterstate" panose="02000503020000020004" pitchFamily="2" charset="0"/>
                        </a:rPr>
                        <a:t>The Punjab Sales Tax on Services</a:t>
                      </a:r>
                      <a:r>
                        <a:rPr lang="en-US" sz="1600" b="0" baseline="0" dirty="0">
                          <a:latin typeface="EYInterstate" panose="02000503020000020004" pitchFamily="2" charset="0"/>
                        </a:rPr>
                        <a:t> Rules, 2012</a:t>
                      </a:r>
                      <a:endParaRPr lang="en-US" sz="1600" b="0" dirty="0">
                        <a:latin typeface="EYInterstate" panose="02000503020000020004" pitchFamily="2" charset="0"/>
                      </a:endParaRPr>
                    </a:p>
                  </a:txBody>
                  <a:tcPr/>
                </a:tc>
              </a:tr>
              <a:tr h="328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EYInterstate" panose="02000503020000020004" pitchFamily="2" charset="0"/>
                        </a:rPr>
                        <a:t>KPK</a:t>
                      </a:r>
                      <a:r>
                        <a:rPr lang="en-US" sz="1500" b="1" baseline="0" dirty="0">
                          <a:latin typeface="EYInterstate" panose="02000503020000020004" pitchFamily="2" charset="0"/>
                        </a:rPr>
                        <a:t> Act</a:t>
                      </a:r>
                      <a:endParaRPr lang="en-US" sz="1500" b="1" dirty="0">
                        <a:latin typeface="EYInterstate" panose="02000503020000020004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EYInterstate" panose="02000503020000020004" pitchFamily="2" charset="0"/>
                        </a:rPr>
                        <a:t>The Khyber Pakhtunkhwa Finance Act, 2013</a:t>
                      </a:r>
                    </a:p>
                  </a:txBody>
                  <a:tcPr/>
                </a:tc>
              </a:tr>
              <a:tr h="328326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EYInterstate" panose="02000503020000020004" pitchFamily="2" charset="0"/>
                        </a:rPr>
                        <a:t>FED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EYInterstate" panose="02000503020000020004" pitchFamily="2" charset="0"/>
                        </a:rPr>
                        <a:t>Federal</a:t>
                      </a:r>
                      <a:r>
                        <a:rPr lang="en-US" sz="1600" b="0" baseline="0" dirty="0">
                          <a:latin typeface="EYInterstate" panose="02000503020000020004" pitchFamily="2" charset="0"/>
                        </a:rPr>
                        <a:t> Excise Duty</a:t>
                      </a:r>
                      <a:endParaRPr lang="en-US" sz="1600" b="0" dirty="0">
                        <a:latin typeface="EYInterstate" panose="02000503020000020004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70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65125" y="145880"/>
            <a:ext cx="8232775" cy="94644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EYInterstate" panose="02000503020000020004" pitchFamily="2" charset="0"/>
              </a:rPr>
              <a:t>Requirement Of Registration</a:t>
            </a:r>
            <a:br>
              <a:rPr lang="en-US" dirty="0">
                <a:solidFill>
                  <a:schemeClr val="bg1"/>
                </a:solidFill>
                <a:latin typeface="EYInterstate" panose="02000503020000020004" pitchFamily="2" charset="0"/>
              </a:rPr>
            </a:br>
            <a:r>
              <a:rPr lang="en-US" sz="2200" dirty="0">
                <a:solidFill>
                  <a:schemeClr val="bg1"/>
                </a:solidFill>
                <a:latin typeface="EYInterstate" panose="02000503020000020004" pitchFamily="2" charset="0"/>
              </a:rPr>
              <a:t>Recipient Of Taxable Services – Reverse Charge 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109179" y="1375514"/>
            <a:ext cx="8939285" cy="2539668"/>
          </a:xfrm>
          <a:prstGeom prst="rect">
            <a:avLst/>
          </a:prstGeom>
        </p:spPr>
        <p:txBody>
          <a:bodyPr/>
          <a:lstStyle/>
          <a:p>
            <a:pPr marL="53975" indent="-53975" algn="l">
              <a:spcBef>
                <a:spcPct val="60000"/>
              </a:spcBef>
              <a:buClr>
                <a:schemeClr val="accent1"/>
              </a:buClr>
              <a:defRPr/>
            </a:pPr>
            <a:r>
              <a:rPr lang="en-US" sz="22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Under Sections 24(3) of Sindh, 25(3) and 4(6) of Punjab and 41(3) and 20(6) of KPK Acts</a:t>
            </a:r>
          </a:p>
          <a:p>
            <a:pPr marL="571500" indent="-571500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person 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shall be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deemed to be a registered person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and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is liable to be registered 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for the purposes of Sindh/Punjab/KPK Act,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if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</a:p>
          <a:p>
            <a:pPr marL="1028700" indent="-457200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Person is Resident </a:t>
            </a:r>
            <a:r>
              <a:rPr lang="en-US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of that Province, and </a:t>
            </a:r>
            <a:r>
              <a:rPr lang="en-US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</a:p>
          <a:p>
            <a:pPr marL="1028700" indent="-457200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Received</a:t>
            </a:r>
            <a:r>
              <a:rPr lang="en-US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taxable services </a:t>
            </a:r>
            <a:r>
              <a:rPr lang="en-US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from</a:t>
            </a:r>
            <a:r>
              <a:rPr lang="en-US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an </a:t>
            </a:r>
            <a:r>
              <a:rPr lang="en-US" b="1" u="sng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unregistered</a:t>
            </a:r>
            <a:r>
              <a:rPr lang="en-US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  <a:r>
              <a:rPr lang="en-US" b="1" u="sng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non resident</a:t>
            </a:r>
            <a:r>
              <a:rPr lang="en-US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person,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4155" y="4287124"/>
            <a:ext cx="8939285" cy="159678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marL="341313" lvl="0" indent="-341313" algn="l">
              <a:spcBef>
                <a:spcPct val="60000"/>
              </a:spcBef>
              <a:buClr>
                <a:schemeClr val="accent1"/>
              </a:buClr>
              <a:defRPr/>
            </a:pPr>
            <a:r>
              <a:rPr lang="en-US" sz="22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Rule 43A(1) of FE Rules requires </a:t>
            </a:r>
          </a:p>
          <a:p>
            <a:pPr marL="395288" lvl="1" indent="-395288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Every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person availing any right under a franchise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(being franchisee) is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liable to register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under the FE Act.</a:t>
            </a:r>
          </a:p>
        </p:txBody>
      </p:sp>
    </p:spTree>
    <p:extLst>
      <p:ext uri="{BB962C8B-B14F-4D97-AF65-F5344CB8AC3E}">
        <p14:creationId xmlns:p14="http://schemas.microsoft.com/office/powerpoint/2010/main" val="629494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EYInterstate" panose="02000503020000020004" pitchFamily="2" charset="0"/>
              </a:rPr>
              <a:t>Principles of Origin of Services</a:t>
            </a:r>
            <a:br>
              <a:rPr lang="en-US" dirty="0">
                <a:solidFill>
                  <a:schemeClr val="bg1"/>
                </a:solidFill>
                <a:latin typeface="EYInterstate" panose="02000503020000020004" pitchFamily="2" charset="0"/>
              </a:rPr>
            </a:br>
            <a:r>
              <a:rPr lang="en-US" dirty="0">
                <a:solidFill>
                  <a:schemeClr val="bg1"/>
                </a:solidFill>
                <a:latin typeface="EYInterstate" panose="02000503020000020004" pitchFamily="2" charset="0"/>
              </a:rPr>
              <a:t>Reverse Charge – liability for payment of tax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pic>
        <p:nvPicPr>
          <p:cNvPr id="8" name="Picture 3" descr="reverse+char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4231" y="1184856"/>
            <a:ext cx="3581401" cy="476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422818915"/>
              </p:ext>
            </p:extLst>
          </p:nvPr>
        </p:nvGraphicFramePr>
        <p:xfrm>
          <a:off x="313686" y="1009932"/>
          <a:ext cx="4953000" cy="5004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3143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EYInterstate" panose="02000503020000020004" pitchFamily="2" charset="0"/>
              </a:rPr>
              <a:t>Payment &amp; Adjustment – Punjab Act </a:t>
            </a:r>
            <a:br>
              <a:rPr lang="en-US" dirty="0">
                <a:solidFill>
                  <a:schemeClr val="bg1"/>
                </a:solidFill>
                <a:latin typeface="EYInterstate" panose="02000503020000020004" pitchFamily="2" charset="0"/>
              </a:rPr>
            </a:br>
            <a:r>
              <a:rPr lang="en-US" sz="2400" dirty="0">
                <a:solidFill>
                  <a:schemeClr val="bg1"/>
                </a:solidFill>
                <a:latin typeface="EYInterstate" panose="02000503020000020004" pitchFamily="2" charset="0"/>
              </a:rPr>
              <a:t>Recipient Of Taxable Services – Reverse Charge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109179" y="1285362"/>
            <a:ext cx="8939285" cy="2926033"/>
          </a:xfrm>
          <a:prstGeom prst="rect">
            <a:avLst/>
          </a:prstGeom>
        </p:spPr>
        <p:txBody>
          <a:bodyPr/>
          <a:lstStyle/>
          <a:p>
            <a:pPr lvl="0" indent="-457200" algn="l">
              <a:lnSpc>
                <a:spcPct val="150000"/>
              </a:lnSpc>
              <a:spcBef>
                <a:spcPct val="60000"/>
              </a:spcBef>
              <a:buClr>
                <a:schemeClr val="accent1"/>
              </a:buClr>
              <a:defRPr/>
            </a:pPr>
            <a:r>
              <a:rPr lang="en-US" sz="22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Rule 6 of Adjustment of Tax of Punjab Rules provides</a:t>
            </a:r>
          </a:p>
          <a:p>
            <a:pPr lvl="1" indent="-457200" algn="l">
              <a:lnSpc>
                <a:spcPct val="1500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The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person liable to pay tax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under above situations i.e.</a:t>
            </a:r>
          </a:p>
          <a:p>
            <a:pPr lvl="1" indent="-457200" algn="l">
              <a:lnSpc>
                <a:spcPct val="1500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On the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basis of principles of origin and reverse charge</a:t>
            </a:r>
          </a:p>
          <a:p>
            <a:pPr lvl="1" indent="-457200" algn="l">
              <a:lnSpc>
                <a:spcPct val="1500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Shall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deposit the whole amount of due tax without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any </a:t>
            </a: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deduction, adjustment or credit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.</a:t>
            </a:r>
          </a:p>
          <a:p>
            <a:pPr lvl="0" indent="-457200" algn="l">
              <a:lnSpc>
                <a:spcPct val="1500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sz="2000" b="1" kern="0" dirty="0">
              <a:solidFill>
                <a:sysClr val="windowText" lastClr="000000"/>
              </a:solidFill>
              <a:latin typeface="EYInterstate" panose="02000503020000020004" pitchFamily="2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11451" y="4380930"/>
            <a:ext cx="8939285" cy="167696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lvl="0" indent="-457200" algn="l">
              <a:lnSpc>
                <a:spcPct val="1500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No input tax adjustment is admissible against output tax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?</a:t>
            </a:r>
          </a:p>
          <a:p>
            <a:pPr lvl="0" indent="-457200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Amount of tax so Reverse Charged  is itself Input Tax?</a:t>
            </a:r>
          </a:p>
          <a:p>
            <a:pPr lvl="0" indent="-457200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No Input Tax without valid sales tax invoice?</a:t>
            </a:r>
          </a:p>
        </p:txBody>
      </p:sp>
    </p:spTree>
    <p:extLst>
      <p:ext uri="{BB962C8B-B14F-4D97-AF65-F5344CB8AC3E}">
        <p14:creationId xmlns:p14="http://schemas.microsoft.com/office/powerpoint/2010/main" val="3245794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543" y="232230"/>
            <a:ext cx="7532914" cy="3570513"/>
          </a:xfrm>
        </p:spPr>
        <p:txBody>
          <a:bodyPr anchor="t"/>
          <a:lstStyle/>
          <a:p>
            <a:pPr lvl="0" algn="ctr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Adjustment of Input Tax and Determination of Tax Liability </a:t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16079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703550"/>
          </a:xfrm>
        </p:spPr>
        <p:txBody>
          <a:bodyPr/>
          <a:lstStyle/>
          <a:p>
            <a:r>
              <a:rPr lang="en-US" dirty="0">
                <a:latin typeface="EYInterstate" panose="02000503020000020004" pitchFamily="2" charset="0"/>
              </a:rPr>
              <a:t>Determination of Tax Liability</a:t>
            </a:r>
            <a:br>
              <a:rPr lang="en-US" dirty="0">
                <a:latin typeface="EYInterstate" panose="02000503020000020004" pitchFamily="2" charset="0"/>
              </a:rPr>
            </a:br>
            <a:r>
              <a:rPr lang="en-US" sz="2400" dirty="0">
                <a:latin typeface="EYInterstate" panose="02000503020000020004" pitchFamily="2" charset="0"/>
              </a:rPr>
              <a:t>Input Tax – Definition under ST Act  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16552" y="1108350"/>
            <a:ext cx="8945560" cy="4918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287338" lvl="0" indent="-287338" algn="l">
              <a:spcBef>
                <a:spcPct val="60000"/>
              </a:spcBef>
              <a:buClr>
                <a:schemeClr val="accent1"/>
              </a:buClr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Section 2(14) of the ST Act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defines the expression “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input tax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” as-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21110775"/>
              </p:ext>
            </p:extLst>
          </p:nvPr>
        </p:nvGraphicFramePr>
        <p:xfrm>
          <a:off x="116552" y="1653327"/>
          <a:ext cx="8945560" cy="3032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99220" y="4524650"/>
            <a:ext cx="8945560" cy="17618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341313" lvl="2" indent="-3349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EYInterstate" panose="02000503020000020004" pitchFamily="2" charset="0"/>
              </a:rPr>
              <a:t>Through notification </a:t>
            </a:r>
            <a:r>
              <a:rPr lang="en-US" sz="2000" dirty="0">
                <a:latin typeface="EYInterstate" panose="02000503020000020004" pitchFamily="2" charset="0"/>
              </a:rPr>
              <a:t>SRO 212(I)/2014 </a:t>
            </a:r>
            <a:r>
              <a:rPr lang="en-US" sz="2000" dirty="0" smtClean="0">
                <a:latin typeface="EYInterstate" panose="02000503020000020004" pitchFamily="2" charset="0"/>
              </a:rPr>
              <a:t>sales </a:t>
            </a:r>
            <a:r>
              <a:rPr lang="en-US" sz="2000" dirty="0">
                <a:latin typeface="EYInterstate" panose="02000503020000020004" pitchFamily="2" charset="0"/>
              </a:rPr>
              <a:t>tax levied through the Sindh Act, Punjab Act and PST Ordinances was declared as provincial sales tax for the purposes of input tax.</a:t>
            </a:r>
          </a:p>
          <a:p>
            <a:pPr marL="341313" lvl="2" indent="-334963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en-US" sz="100" dirty="0">
              <a:latin typeface="EYInterstate" panose="02000503020000020004" pitchFamily="2" charset="0"/>
            </a:endParaRPr>
          </a:p>
          <a:p>
            <a:pPr marL="342900" lvl="2">
              <a:spcBef>
                <a:spcPts val="600"/>
              </a:spcBef>
              <a:buClr>
                <a:schemeClr val="tx2"/>
              </a:buClr>
            </a:pPr>
            <a:r>
              <a:rPr lang="en-US" sz="2000" b="1" dirty="0">
                <a:solidFill>
                  <a:srgbClr val="0070C0"/>
                </a:solidFill>
                <a:latin typeface="EYInterstate" panose="02000503020000020004" pitchFamily="2" charset="0"/>
              </a:rPr>
              <a:t>Sales tax levied through the KPK Act remains outside the scope of provincial sales tax for the purposes of input tax.</a:t>
            </a:r>
          </a:p>
        </p:txBody>
      </p:sp>
    </p:spTree>
    <p:extLst>
      <p:ext uri="{BB962C8B-B14F-4D97-AF65-F5344CB8AC3E}">
        <p14:creationId xmlns:p14="http://schemas.microsoft.com/office/powerpoint/2010/main" val="3815229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EYInterstate" panose="02000503020000020004" pitchFamily="2" charset="0"/>
              </a:rPr>
              <a:t>Determination of Tax Liability</a:t>
            </a:r>
            <a:br>
              <a:rPr lang="en-US" sz="2800" dirty="0">
                <a:latin typeface="EYInterstate" panose="02000503020000020004" pitchFamily="2" charset="0"/>
              </a:rPr>
            </a:br>
            <a:r>
              <a:rPr lang="en-US" sz="2800" dirty="0">
                <a:latin typeface="EYInterstate" panose="02000503020000020004" pitchFamily="2" charset="0"/>
              </a:rPr>
              <a:t>Section – 7 of the ST Act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89256" y="1161961"/>
            <a:ext cx="8945560" cy="483959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341313" indent="-341313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200" dirty="0">
                <a:latin typeface="EYInterstate" panose="02000503020000020004" pitchFamily="2" charset="0"/>
              </a:rPr>
              <a:t>A registered person shall be entitled to deduct input tax paid or payable </a:t>
            </a:r>
          </a:p>
          <a:p>
            <a:pPr marL="676275" lvl="2" indent="-341313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200" dirty="0">
                <a:latin typeface="EYInterstate" panose="02000503020000020004" pitchFamily="2" charset="0"/>
              </a:rPr>
              <a:t>In respect of </a:t>
            </a:r>
            <a:r>
              <a:rPr lang="en-US" sz="2200" b="1" dirty="0">
                <a:latin typeface="EYInterstate" panose="02000503020000020004" pitchFamily="2" charset="0"/>
              </a:rPr>
              <a:t>taxable services </a:t>
            </a:r>
            <a:r>
              <a:rPr lang="en-US" sz="2200" dirty="0">
                <a:latin typeface="EYInterstate" panose="02000503020000020004" pitchFamily="2" charset="0"/>
              </a:rPr>
              <a:t>made during a tax period</a:t>
            </a:r>
          </a:p>
          <a:p>
            <a:pPr marL="676275" lvl="2" indent="-341313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200" dirty="0">
                <a:latin typeface="EYInterstate" panose="02000503020000020004" pitchFamily="2" charset="0"/>
              </a:rPr>
              <a:t>For the purpose of </a:t>
            </a:r>
            <a:r>
              <a:rPr lang="en-US" sz="2200" b="1" dirty="0">
                <a:latin typeface="EYInterstate" panose="02000503020000020004" pitchFamily="2" charset="0"/>
              </a:rPr>
              <a:t>taxable services rendered</a:t>
            </a:r>
            <a:endParaRPr lang="en-US" sz="2200" dirty="0">
              <a:latin typeface="EYInterstate" panose="02000503020000020004" pitchFamily="2" charset="0"/>
            </a:endParaRPr>
          </a:p>
          <a:p>
            <a:pPr marL="676275" lvl="2" indent="-341313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latin typeface="EYInterstate" panose="02000503020000020004" pitchFamily="2" charset="0"/>
              </a:rPr>
              <a:t>Input tax shall be adjusted</a:t>
            </a:r>
            <a:r>
              <a:rPr lang="en-US" sz="2200" dirty="0">
                <a:latin typeface="EYInterstate" panose="02000503020000020004" pitchFamily="2" charset="0"/>
              </a:rPr>
              <a:t> from the output tax due in respect of </a:t>
            </a:r>
            <a:r>
              <a:rPr lang="en-US" sz="2200" b="1" dirty="0">
                <a:latin typeface="EYInterstate" panose="02000503020000020004" pitchFamily="2" charset="0"/>
              </a:rPr>
              <a:t>taxable services rendered during that tax period</a:t>
            </a:r>
            <a:r>
              <a:rPr lang="en-US" sz="2200" dirty="0">
                <a:latin typeface="EYInterstate" panose="02000503020000020004" pitchFamily="2" charset="0"/>
              </a:rPr>
              <a:t>.</a:t>
            </a:r>
          </a:p>
          <a:p>
            <a:pPr marL="676275" lvl="2" indent="-341313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200" dirty="0">
                <a:latin typeface="EYInterstate" panose="02000503020000020004" pitchFamily="2" charset="0"/>
              </a:rPr>
              <a:t>Subject to provisions of </a:t>
            </a:r>
            <a:r>
              <a:rPr lang="en-US" sz="2200" b="1" dirty="0">
                <a:latin typeface="EYInterstate" panose="02000503020000020004" pitchFamily="2" charset="0"/>
              </a:rPr>
              <a:t>Section 73 of ST Act</a:t>
            </a:r>
            <a:r>
              <a:rPr lang="en-US" sz="2200" dirty="0">
                <a:latin typeface="EYInterstate" panose="02000503020000020004" pitchFamily="2" charset="0"/>
              </a:rPr>
              <a:t>.</a:t>
            </a:r>
          </a:p>
          <a:p>
            <a:pPr marL="341313" indent="-341313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200" dirty="0">
                <a:latin typeface="EYInterstate" panose="02000503020000020004" pitchFamily="2" charset="0"/>
              </a:rPr>
              <a:t>Input tax should be deducted from liabilities of same tax period.</a:t>
            </a:r>
          </a:p>
          <a:p>
            <a:pPr marL="341313" indent="-341313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200" dirty="0">
                <a:latin typeface="EYInterstate" panose="02000503020000020004" pitchFamily="2" charset="0"/>
              </a:rPr>
              <a:t>“</a:t>
            </a:r>
            <a:r>
              <a:rPr lang="en-US" sz="2200" b="1" dirty="0">
                <a:latin typeface="EYInterstate" panose="02000503020000020004" pitchFamily="2" charset="0"/>
              </a:rPr>
              <a:t>Input tax not claimed in the relevant tax period </a:t>
            </a:r>
            <a:r>
              <a:rPr lang="en-US" sz="2200" dirty="0">
                <a:latin typeface="EYInterstate" panose="02000503020000020004" pitchFamily="2" charset="0"/>
              </a:rPr>
              <a:t>may be </a:t>
            </a:r>
            <a:r>
              <a:rPr lang="en-US" sz="2200" b="1" dirty="0">
                <a:latin typeface="EYInterstate" panose="02000503020000020004" pitchFamily="2" charset="0"/>
              </a:rPr>
              <a:t>adjusted </a:t>
            </a:r>
            <a:r>
              <a:rPr lang="en-US" sz="2200" dirty="0">
                <a:latin typeface="EYInterstate" panose="02000503020000020004" pitchFamily="2" charset="0"/>
              </a:rPr>
              <a:t>in the return for</a:t>
            </a:r>
            <a:r>
              <a:rPr lang="en-US" sz="2200" b="1" dirty="0">
                <a:latin typeface="EYInterstate" panose="02000503020000020004" pitchFamily="2" charset="0"/>
              </a:rPr>
              <a:t> any of the six succeeding tax periods”</a:t>
            </a:r>
            <a:endParaRPr lang="en-US" sz="2200" dirty="0"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01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EYInterstate" panose="02000503020000020004" pitchFamily="2" charset="0"/>
              </a:rPr>
              <a:t>Determination of Tax Liability</a:t>
            </a:r>
            <a:br>
              <a:rPr lang="en-US" sz="2800" dirty="0">
                <a:latin typeface="EYInterstate" panose="02000503020000020004" pitchFamily="2" charset="0"/>
              </a:rPr>
            </a:br>
            <a:r>
              <a:rPr lang="en-US" sz="2800" dirty="0">
                <a:latin typeface="EYInterstate" panose="02000503020000020004" pitchFamily="2" charset="0"/>
              </a:rPr>
              <a:t>Section – 7 of the ST Act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84792" y="1171148"/>
            <a:ext cx="8713549" cy="4122072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341313" indent="-341313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Claim of input tax is not permissible unless a registered person holds:</a:t>
            </a:r>
          </a:p>
          <a:p>
            <a:pPr lvl="2" indent="-573088" algn="l">
              <a:spcBef>
                <a:spcPct val="600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 respect of </a:t>
            </a: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local supply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a </a:t>
            </a: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tax invoice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bearing his name and registration number</a:t>
            </a:r>
          </a:p>
          <a:p>
            <a:pPr lvl="2" indent="-573088" algn="l">
              <a:spcBef>
                <a:spcPct val="600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 respect of </a:t>
            </a: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imports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a </a:t>
            </a: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bill of entry or goods declaration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in his name and showing his registration number and duly cleared under the Customs Act</a:t>
            </a:r>
          </a:p>
          <a:p>
            <a:pPr lvl="2" indent="-573088" algn="l">
              <a:spcBef>
                <a:spcPct val="600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 case of goods purchased in </a:t>
            </a: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auction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a </a:t>
            </a: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treasury challan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in his name and bearing his registration number and showing payment of sales tax.</a:t>
            </a:r>
          </a:p>
          <a:p>
            <a:pPr marL="1104900" lvl="2" indent="-190500" algn="l">
              <a:spcBef>
                <a:spcPct val="6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US" sz="2200" dirty="0">
              <a:solidFill>
                <a:sysClr val="windowText" lastClr="000000"/>
              </a:solidFill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95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EYInterstate" panose="02000503020000020004" pitchFamily="2" charset="0"/>
              </a:rPr>
              <a:t>Determination of Tax Liability</a:t>
            </a:r>
            <a:br>
              <a:rPr lang="en-US" sz="2400" dirty="0">
                <a:latin typeface="EYInterstate" panose="02000503020000020004" pitchFamily="2" charset="0"/>
              </a:rPr>
            </a:br>
            <a:r>
              <a:rPr lang="en-US" sz="2400" dirty="0">
                <a:latin typeface="EYInterstate" panose="02000503020000020004" pitchFamily="2" charset="0"/>
              </a:rPr>
              <a:t>Section –  15 of Sindh, 16 of Punjab and 32 of KPK Act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89256" y="1133340"/>
            <a:ext cx="8945560" cy="493261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341313" indent="-341313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The Board/Authority, may allow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registered persons to claim adjustments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or deductions, </a:t>
            </a:r>
          </a:p>
          <a:p>
            <a:pPr marL="341313" indent="-341313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Including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refunds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arising as a result thereof, </a:t>
            </a:r>
          </a:p>
          <a:p>
            <a:pPr marL="341313" indent="-341313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 respect of the sales tax paid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on or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 respect of any taxable services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provided by them.</a:t>
            </a:r>
          </a:p>
          <a:p>
            <a:pPr marL="341313" indent="-341313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 respect of the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tax paid under any other law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on any account, in respect of any taxable service or goods provided by them.</a:t>
            </a:r>
          </a:p>
          <a:p>
            <a:pPr marL="341313" indent="-341313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Authority may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adopt the principles or concepts laid down in such other law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 respect of adjustments, deductions or refunds including zero-rating principle.</a:t>
            </a:r>
          </a:p>
          <a:p>
            <a:pPr marL="341313" indent="-341313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It is clarified that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no adjustment or deduction of any tax payable under any other law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shall be claimed by any person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except in the manner and to the extent specified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 the notification.</a:t>
            </a:r>
          </a:p>
          <a:p>
            <a:pPr algn="l"/>
            <a:endPara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05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EYInterstate" panose="02000503020000020004" pitchFamily="2" charset="0"/>
              </a:rPr>
              <a:t>Determination of Tax Liability</a:t>
            </a:r>
            <a:br>
              <a:rPr lang="en-US" sz="2400" dirty="0">
                <a:latin typeface="EYInterstate" panose="02000503020000020004" pitchFamily="2" charset="0"/>
              </a:rPr>
            </a:br>
            <a:r>
              <a:rPr lang="en-US" sz="2400" dirty="0">
                <a:latin typeface="EYInterstate" panose="02000503020000020004" pitchFamily="2" charset="0"/>
              </a:rPr>
              <a:t>Rules for Adjustment under the Sindh and Punjab Acts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47543" y="1132512"/>
            <a:ext cx="8972856" cy="38902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algn="l">
              <a:spcBef>
                <a:spcPct val="60000"/>
              </a:spcBef>
              <a:buClr>
                <a:schemeClr val="accent1"/>
              </a:buClr>
              <a:defRPr/>
            </a:pP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 registered person shall be entitled to deduct/ adjust input tax paid during the relevant tax period - </a:t>
            </a:r>
          </a:p>
          <a:p>
            <a:pPr marL="341313" indent="-341313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for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the purchase of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goods or services used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or consumed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in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providing or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rendering of taxable services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</a:p>
          <a:p>
            <a:pPr marL="341313" indent="-341313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holds a tax invoice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in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his name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</a:t>
            </a:r>
          </a:p>
          <a:p>
            <a:pPr marL="341313" indent="-341313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bearing his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sales tax registration /NTN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</a:t>
            </a:r>
          </a:p>
          <a:p>
            <a:pPr marL="341313" indent="-341313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input tax should be deducted from liabilities of same tax period.</a:t>
            </a:r>
          </a:p>
          <a:p>
            <a:pPr marL="341313" indent="-341313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“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Input tax not claimed in the relevant tax period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may be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adjusted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 the return for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any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of the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four succeeding tax periods</a:t>
            </a: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”</a:t>
            </a:r>
            <a:endParaRPr lang="en-US" sz="2200" dirty="0">
              <a:solidFill>
                <a:sysClr val="windowText" lastClr="000000"/>
              </a:solidFill>
              <a:latin typeface="EYInterstate" panose="02000503020000020004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7880" y="5080814"/>
            <a:ext cx="8972856" cy="113276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marL="341313" indent="-341313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Only such portion of input tax available for adjustment 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that is</a:t>
            </a: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bifurcated / workout in relation to the services 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provided or </a:t>
            </a: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rendered in Sindh/Punjab 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and also</a:t>
            </a: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taxed in Sindh/Punjab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330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Tax Credit Not Allowed</a:t>
            </a:r>
            <a:r>
              <a:rPr lang="en-US" sz="32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/>
            </a:r>
            <a:br>
              <a:rPr lang="en-US" sz="32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</a:br>
            <a:r>
              <a:rPr lang="en-US" sz="25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Section – 8 of the ST </a:t>
            </a:r>
            <a:r>
              <a:rPr lang="en-US" sz="2500" kern="0" dirty="0" smtClean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Act</a:t>
            </a:r>
            <a:endParaRPr lang="en-US" dirty="0">
              <a:latin typeface="EYInterstate" panose="02000503020000020004" pitchFamily="2" charset="0"/>
            </a:endParaRP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89256" y="988814"/>
            <a:ext cx="8945560" cy="5180168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 lvl="0" algn="l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defRPr/>
            </a:pP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 registered person shall not be entitled to reclaim or deduct input tax paid on—</a:t>
            </a:r>
          </a:p>
          <a:p>
            <a:pPr marL="682625" lvl="2" indent="-450850" algn="l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+mj-lt"/>
              <a:buAutoNum type="alphaLcParenR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The goods or services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used or to be used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for</a:t>
            </a:r>
          </a:p>
          <a:p>
            <a:pPr marL="682625" lvl="3" indent="-395288" algn="l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any purpose other than for taxable supplies, made or to be made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by him.</a:t>
            </a:r>
          </a:p>
          <a:p>
            <a:pPr marL="682625" lvl="2" indent="-450850" algn="l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+mj-lt"/>
              <a:buAutoNum type="alphaLcParenR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Any other goods or services specified by the Federal Government (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SRO 490 of 2004) (f to </a:t>
            </a:r>
            <a:r>
              <a:rPr lang="en-US" sz="2000" b="1" dirty="0" err="1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are same as 490) </a:t>
            </a:r>
          </a:p>
          <a:p>
            <a:pPr marL="682625" lvl="2" indent="-450850" algn="l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+mj-lt"/>
              <a:buAutoNum type="alphaLcParenR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Extra tax paid under Section 3 (5)</a:t>
            </a:r>
          </a:p>
          <a:p>
            <a:pPr marL="1139825" lvl="4" indent="-450850" algn="l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+mj-lt"/>
              <a:buAutoNum type="alphaLcParenR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The goods/services in respect of which the sales tax has not been deposited by the respective supplier.</a:t>
            </a:r>
          </a:p>
          <a:p>
            <a:pPr marL="1139825" lvl="4" indent="-450850" algn="l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+mj-lt"/>
              <a:buAutoNum type="alphaLcParenR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Purchases indicated by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CREST or supply chain</a:t>
            </a:r>
          </a:p>
          <a:p>
            <a:pPr marL="682625" lvl="2" indent="-450850" algn="l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+mj-lt"/>
              <a:buAutoNum type="alphaLcParenR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Fake invoices.</a:t>
            </a:r>
          </a:p>
          <a:p>
            <a:pPr marL="682625" lvl="2" indent="-450850" algn="l">
              <a:lnSpc>
                <a:spcPts val="2400"/>
              </a:lnSpc>
              <a:spcBef>
                <a:spcPts val="1200"/>
              </a:spcBef>
              <a:buClr>
                <a:schemeClr val="accent1"/>
              </a:buClr>
              <a:buFont typeface="+mj-lt"/>
              <a:buAutoNum type="alphaLcParenR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Purchases from persons not submitting required summaries</a:t>
            </a:r>
          </a:p>
        </p:txBody>
      </p:sp>
    </p:spTree>
    <p:extLst>
      <p:ext uri="{BB962C8B-B14F-4D97-AF65-F5344CB8AC3E}">
        <p14:creationId xmlns:p14="http://schemas.microsoft.com/office/powerpoint/2010/main" val="2356450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EYInterstate" panose="02000503020000020004" pitchFamily="2" charset="0"/>
              </a:rPr>
              <a:t>An Overview</a:t>
            </a:r>
            <a:br>
              <a:rPr lang="en-US" sz="2800" dirty="0">
                <a:latin typeface="EYInterstate" panose="02000503020000020004" pitchFamily="2" charset="0"/>
              </a:rPr>
            </a:br>
            <a:r>
              <a:rPr lang="en-US" sz="2800" dirty="0">
                <a:latin typeface="EYInterstate" panose="02000503020000020004" pitchFamily="2" charset="0"/>
              </a:rPr>
              <a:t>Sales Tax In Pakistan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KTBA PDP 2014    Sales Tax on Services in Pakistan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7292" y="1103000"/>
            <a:ext cx="9103060" cy="1708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900" kern="0" dirty="0">
                <a:latin typeface="EYInterstate" panose="02000503020000020004" pitchFamily="2" charset="0"/>
              </a:rPr>
              <a:t>Under the Constitution of Pakistan sales tax on goods is a Federal subject and sales tax on services is a Provincial subject. </a:t>
            </a:r>
          </a:p>
          <a:p>
            <a:pPr marL="342900" indent="-342900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900" kern="0" dirty="0">
                <a:latin typeface="EYInterstate" panose="02000503020000020004" pitchFamily="2" charset="0"/>
              </a:rPr>
              <a:t>Sales tax on goods is governed by the Sales Tax Act 1990 (ST Act) which is applicable for the whole of Pakistan.</a:t>
            </a:r>
          </a:p>
          <a:p>
            <a:pPr marL="342900" lvl="0" indent="-342900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900" kern="0" dirty="0">
                <a:latin typeface="EYInterstate" panose="02000503020000020004" pitchFamily="2" charset="0"/>
              </a:rPr>
              <a:t>Certain services </a:t>
            </a:r>
            <a:r>
              <a:rPr lang="en-US" sz="1900" b="1" kern="0" dirty="0">
                <a:latin typeface="EYInterstate" panose="02000503020000020004" pitchFamily="2" charset="0"/>
              </a:rPr>
              <a:t>are</a:t>
            </a:r>
            <a:r>
              <a:rPr lang="en-US" sz="1900" kern="0" dirty="0">
                <a:latin typeface="EYInterstate" panose="02000503020000020004" pitchFamily="2" charset="0"/>
              </a:rPr>
              <a:t> taxable under </a:t>
            </a:r>
            <a:r>
              <a:rPr lang="en-US" sz="1900" b="1" kern="0" dirty="0">
                <a:latin typeface="EYInterstate" panose="02000503020000020004" pitchFamily="2" charset="0"/>
              </a:rPr>
              <a:t>the Federal Excise Act, 2005</a:t>
            </a:r>
            <a:r>
              <a:rPr lang="en-US" sz="1900" kern="0" dirty="0">
                <a:latin typeface="EYInterstate" panose="02000503020000020004" pitchFamily="2" charset="0"/>
              </a:rPr>
              <a:t> </a:t>
            </a:r>
            <a:r>
              <a:rPr lang="en-US" sz="1900" b="1" kern="0" dirty="0">
                <a:latin typeface="EYInterstate" panose="02000503020000020004" pitchFamily="2" charset="0"/>
              </a:rPr>
              <a:t>(FE Act)</a:t>
            </a:r>
            <a:r>
              <a:rPr lang="en-US" sz="1900" kern="0" dirty="0">
                <a:latin typeface="EYInterstate" panose="02000503020000020004" pitchFamily="2" charset="0"/>
              </a:rPr>
              <a:t>.</a:t>
            </a:r>
            <a:endParaRPr lang="en-US" sz="1900" dirty="0">
              <a:latin typeface="EYInterstate" panose="02000503020000020004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443" y="2871735"/>
            <a:ext cx="8977957" cy="16494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marL="342900" marR="0" lvl="0" indent="-342900" fontAlgn="base">
              <a:lnSpc>
                <a:spcPts val="22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900" kern="0" dirty="0">
                <a:latin typeface="EYInterstate" panose="02000503020000020004" pitchFamily="2" charset="0"/>
              </a:rPr>
              <a:t>Sales tax on services was previously applicable under the Provincial Sales Tax Ordinances 2000 (PST Ordinances) of each Province i.e.- </a:t>
            </a:r>
          </a:p>
          <a:p>
            <a:pPr marL="342900" lvl="1" indent="-342900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900" kern="0" dirty="0">
                <a:latin typeface="EYInterstate" panose="02000503020000020004" pitchFamily="2" charset="0"/>
              </a:rPr>
              <a:t>1.   Sindh        2.  Punjab       3. Khyber Pakhtunkhwa  (KPK)  </a:t>
            </a:r>
          </a:p>
          <a:p>
            <a:pPr marL="342900" lvl="1" indent="-342900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900" kern="0" dirty="0">
                <a:latin typeface="EYInterstate" panose="02000503020000020004" pitchFamily="2" charset="0"/>
              </a:rPr>
              <a:t>4.   Baluchistan      </a:t>
            </a:r>
            <a:r>
              <a:rPr kumimoji="0" lang="en-US" sz="19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 panose="02000503020000020004" pitchFamily="2" charset="0"/>
              </a:rPr>
              <a:t>5. 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 panose="02000503020000020004" pitchFamily="2" charset="0"/>
              </a:rPr>
              <a:t>Islamabad Capital Territory </a:t>
            </a:r>
            <a:r>
              <a:rPr kumimoji="0" lang="en-US" sz="19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 panose="02000503020000020004" pitchFamily="2" charset="0"/>
              </a:rPr>
              <a:t>(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 panose="02000503020000020004" pitchFamily="2" charset="0"/>
              </a:rPr>
              <a:t>2001</a:t>
            </a:r>
            <a:r>
              <a:rPr kumimoji="0" lang="en-US" sz="19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YInterstate" panose="02000503020000020004" pitchFamily="2" charset="0"/>
              </a:rPr>
              <a:t>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145" y="4597008"/>
            <a:ext cx="8927155" cy="16055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900" kern="0" dirty="0">
                <a:latin typeface="EYInterstate" panose="02000503020000020004" pitchFamily="2" charset="0"/>
              </a:rPr>
              <a:t>The Federal Board of Revenue (FBR) is authorized for administration and collection of Federal taxes and duties including sales tax under ST Act and FE under the FE Act.</a:t>
            </a:r>
          </a:p>
          <a:p>
            <a:pPr marL="342900" indent="-342900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900" kern="0" dirty="0">
                <a:latin typeface="EYInterstate" panose="02000503020000020004" pitchFamily="2" charset="0"/>
              </a:rPr>
              <a:t>Provinces </a:t>
            </a:r>
            <a:r>
              <a:rPr lang="en-US" sz="1900" dirty="0">
                <a:latin typeface="EYInterstate" panose="02000503020000020004" pitchFamily="2" charset="0"/>
              </a:rPr>
              <a:t>had also authorized FBR for sales tax on services under the PST Ordinances.</a:t>
            </a:r>
          </a:p>
        </p:txBody>
      </p:sp>
    </p:spTree>
    <p:extLst>
      <p:ext uri="{BB962C8B-B14F-4D97-AF65-F5344CB8AC3E}">
        <p14:creationId xmlns:p14="http://schemas.microsoft.com/office/powerpoint/2010/main" val="26567894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658781"/>
          </a:xfrm>
        </p:spPr>
        <p:txBody>
          <a:bodyPr/>
          <a:lstStyle/>
          <a:p>
            <a:pPr lvl="0"/>
            <a:r>
              <a:rPr lang="en-US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Tax Credit Not Allowed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/>
            </a:r>
            <a:b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</a:b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Rule 22A of Sindh and Rule 4 of Adjustment Rules of Punjab</a:t>
            </a:r>
            <a:b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</a:br>
            <a:endParaRPr lang="en-US" sz="2000" dirty="0">
              <a:latin typeface="EYInterstate" panose="02000503020000020004" pitchFamily="2" charset="0"/>
            </a:endParaRP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89256" y="961981"/>
            <a:ext cx="8945560" cy="5375319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287338" lvl="0" indent="-287338" algn="l">
              <a:spcBef>
                <a:spcPts val="8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 registered person shall not be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entitled to claim input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adjustment in respect of —</a:t>
            </a:r>
          </a:p>
          <a:p>
            <a:pPr marL="341313" lvl="0" indent="-341313" algn="l">
              <a:spcBef>
                <a:spcPts val="800"/>
              </a:spcBef>
              <a:buClr>
                <a:schemeClr val="accent1"/>
              </a:buClr>
              <a:buFont typeface="+mj-lt"/>
              <a:buAutoNum type="romanLcPeriod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capital goods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and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fixed assets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not exclusively used in rendering of services;</a:t>
            </a:r>
          </a:p>
          <a:p>
            <a:pPr marL="341313" indent="-341313" algn="l">
              <a:spcBef>
                <a:spcPts val="800"/>
              </a:spcBef>
              <a:buClr>
                <a:schemeClr val="accent1"/>
              </a:buClr>
              <a:buFont typeface="+mj-lt"/>
              <a:buAutoNum type="romanLcPeriod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utilities bills not in the name of registered person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unless evidence of consumption is produced in the matter of such claims;</a:t>
            </a:r>
          </a:p>
          <a:p>
            <a:pPr marL="341313" indent="-341313" algn="l">
              <a:spcBef>
                <a:spcPts val="800"/>
              </a:spcBef>
              <a:buClr>
                <a:schemeClr val="accent1"/>
              </a:buClr>
              <a:buFont typeface="+mj-lt"/>
              <a:buAutoNum type="romanLcPeriod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goods and services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received against false, fake,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forged, flying untrue, unreal or unrelated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invoices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or against purchases from the persons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black listed or suspended</a:t>
            </a:r>
            <a:endParaRPr lang="en-US" sz="2000" dirty="0">
              <a:solidFill>
                <a:sysClr val="windowText" lastClr="000000"/>
              </a:solidFill>
              <a:latin typeface="EYInterstate" panose="02000503020000020004" pitchFamily="2" charset="0"/>
            </a:endParaRPr>
          </a:p>
          <a:p>
            <a:pPr marL="341313" lvl="0" indent="-341313" algn="l">
              <a:spcBef>
                <a:spcPts val="800"/>
              </a:spcBef>
              <a:buClr>
                <a:schemeClr val="accent1"/>
              </a:buClr>
              <a:buFont typeface="+mj-lt"/>
              <a:buAutoNum type="romanLcPeriod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goods and services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used or consumed in a service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liable to a tax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rate lesser than the 16%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or to a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rate of tax not based on value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;</a:t>
            </a:r>
          </a:p>
          <a:p>
            <a:pPr marL="341313" lvl="0" indent="-341313" algn="l">
              <a:spcBef>
                <a:spcPts val="800"/>
              </a:spcBef>
              <a:buClr>
                <a:schemeClr val="accent1"/>
              </a:buClr>
              <a:buFont typeface="+mj-lt"/>
              <a:buAutoNum type="romanLcPeriod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Input tax paid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on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acquiring of a services liable to a tax rate lesser than 16%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or to a specific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rate of tax not based on value</a:t>
            </a:r>
          </a:p>
          <a:p>
            <a:pPr marL="341313" lvl="0" indent="-341313" algn="l">
              <a:spcBef>
                <a:spcPts val="800"/>
              </a:spcBef>
              <a:buClr>
                <a:schemeClr val="accent1"/>
              </a:buClr>
              <a:buFont typeface="+mj-lt"/>
              <a:buAutoNum type="romanLcPeriod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Further tax, extra tax and value added tax levied under ST Act.</a:t>
            </a:r>
          </a:p>
          <a:p>
            <a:pPr marL="341313" lvl="0" indent="-341313" algn="l">
              <a:spcBef>
                <a:spcPts val="800"/>
              </a:spcBef>
              <a:buClr>
                <a:schemeClr val="accent1"/>
              </a:buClr>
              <a:buFont typeface="+mj-lt"/>
              <a:buAutoNum type="romanLcPeriod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goods or services as are notified – Input related to reverse charge</a:t>
            </a:r>
          </a:p>
        </p:txBody>
      </p:sp>
    </p:spTree>
    <p:extLst>
      <p:ext uri="{BB962C8B-B14F-4D97-AF65-F5344CB8AC3E}">
        <p14:creationId xmlns:p14="http://schemas.microsoft.com/office/powerpoint/2010/main" val="2456294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EYInterstate" panose="02000503020000020004" pitchFamily="2" charset="0"/>
              </a:rPr>
              <a:t>Tax Credit not admissible </a:t>
            </a:r>
            <a:br>
              <a:rPr lang="en-GB" dirty="0">
                <a:latin typeface="EYInterstate" panose="02000503020000020004" pitchFamily="2" charset="0"/>
              </a:rPr>
            </a:br>
            <a:r>
              <a:rPr lang="en-GB" sz="2000" b="0" i="1" dirty="0">
                <a:solidFill>
                  <a:schemeClr val="bg2"/>
                </a:solidFill>
                <a:latin typeface="EYInterstate" panose="02000503020000020004" pitchFamily="2" charset="0"/>
              </a:rPr>
              <a:t>Under the Federal Law- SRO 490(I)/2004 dated 12 June 2004 </a:t>
            </a:r>
            <a:endParaRPr lang="en-US" sz="2000" dirty="0">
              <a:latin typeface="EYInterstate" panose="02000503020000020004" pitchFamily="2" charset="0"/>
            </a:endParaRPr>
          </a:p>
        </p:txBody>
      </p:sp>
      <p:grpSp>
        <p:nvGrpSpPr>
          <p:cNvPr id="4" name="Group 18"/>
          <p:cNvGrpSpPr/>
          <p:nvPr/>
        </p:nvGrpSpPr>
        <p:grpSpPr>
          <a:xfrm>
            <a:off x="467477" y="1096529"/>
            <a:ext cx="7991831" cy="4762547"/>
            <a:chOff x="467477" y="1096529"/>
            <a:chExt cx="7991831" cy="4762547"/>
          </a:xfrm>
        </p:grpSpPr>
        <p:sp>
          <p:nvSpPr>
            <p:cNvPr id="20" name="Freeform 19"/>
            <p:cNvSpPr/>
            <p:nvPr/>
          </p:nvSpPr>
          <p:spPr>
            <a:xfrm>
              <a:off x="477778" y="1096529"/>
              <a:ext cx="2535901" cy="1488802"/>
            </a:xfrm>
            <a:custGeom>
              <a:avLst/>
              <a:gdLst>
                <a:gd name="connsiteX0" fmla="*/ 0 w 2535901"/>
                <a:gd name="connsiteY0" fmla="*/ 0 h 1488802"/>
                <a:gd name="connsiteX1" fmla="*/ 2535901 w 2535901"/>
                <a:gd name="connsiteY1" fmla="*/ 0 h 1488802"/>
                <a:gd name="connsiteX2" fmla="*/ 2535901 w 2535901"/>
                <a:gd name="connsiteY2" fmla="*/ 1488802 h 1488802"/>
                <a:gd name="connsiteX3" fmla="*/ 0 w 2535901"/>
                <a:gd name="connsiteY3" fmla="*/ 1488802 h 1488802"/>
                <a:gd name="connsiteX4" fmla="*/ 0 w 2535901"/>
                <a:gd name="connsiteY4" fmla="*/ 0 h 148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5901" h="1488802">
                  <a:moveTo>
                    <a:pt x="0" y="0"/>
                  </a:moveTo>
                  <a:lnTo>
                    <a:pt x="2535901" y="0"/>
                  </a:lnTo>
                  <a:lnTo>
                    <a:pt x="2535901" y="1488802"/>
                  </a:lnTo>
                  <a:lnTo>
                    <a:pt x="0" y="1488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ysClr val="windowText" lastClr="000000"/>
                  </a:solidFill>
                  <a:latin typeface="EYInterstate" panose="02000503020000020004" pitchFamily="2" charset="0"/>
                </a:rPr>
                <a:t>vehicles falling in Chapter 87 of the First Schedule to the Customs Act, 1969 (IV of 1969)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210446" y="1106802"/>
              <a:ext cx="2532888" cy="1488802"/>
            </a:xfrm>
            <a:custGeom>
              <a:avLst/>
              <a:gdLst>
                <a:gd name="connsiteX0" fmla="*/ 0 w 2481337"/>
                <a:gd name="connsiteY0" fmla="*/ 0 h 1488802"/>
                <a:gd name="connsiteX1" fmla="*/ 2481337 w 2481337"/>
                <a:gd name="connsiteY1" fmla="*/ 0 h 1488802"/>
                <a:gd name="connsiteX2" fmla="*/ 2481337 w 2481337"/>
                <a:gd name="connsiteY2" fmla="*/ 1488802 h 1488802"/>
                <a:gd name="connsiteX3" fmla="*/ 0 w 2481337"/>
                <a:gd name="connsiteY3" fmla="*/ 1488802 h 1488802"/>
                <a:gd name="connsiteX4" fmla="*/ 0 w 2481337"/>
                <a:gd name="connsiteY4" fmla="*/ 0 h 148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337" h="1488802">
                  <a:moveTo>
                    <a:pt x="0" y="0"/>
                  </a:moveTo>
                  <a:lnTo>
                    <a:pt x="2481337" y="0"/>
                  </a:lnTo>
                  <a:lnTo>
                    <a:pt x="2481337" y="1488802"/>
                  </a:lnTo>
                  <a:lnTo>
                    <a:pt x="0" y="1488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ysClr val="windowText" lastClr="000000"/>
                  </a:solidFill>
                  <a:latin typeface="EYInterstate" panose="02000503020000020004" pitchFamily="2" charset="0"/>
                </a:rPr>
                <a:t>food, beverages, garments, fabrics, etcetera and consumption on entertainment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926420" y="1117673"/>
              <a:ext cx="2532888" cy="1488802"/>
            </a:xfrm>
            <a:custGeom>
              <a:avLst/>
              <a:gdLst>
                <a:gd name="connsiteX0" fmla="*/ 0 w 2700637"/>
                <a:gd name="connsiteY0" fmla="*/ 0 h 1488802"/>
                <a:gd name="connsiteX1" fmla="*/ 2700637 w 2700637"/>
                <a:gd name="connsiteY1" fmla="*/ 0 h 1488802"/>
                <a:gd name="connsiteX2" fmla="*/ 2700637 w 2700637"/>
                <a:gd name="connsiteY2" fmla="*/ 1488802 h 1488802"/>
                <a:gd name="connsiteX3" fmla="*/ 0 w 2700637"/>
                <a:gd name="connsiteY3" fmla="*/ 1488802 h 1488802"/>
                <a:gd name="connsiteX4" fmla="*/ 0 w 2700637"/>
                <a:gd name="connsiteY4" fmla="*/ 0 h 148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0637" h="1488802">
                  <a:moveTo>
                    <a:pt x="0" y="0"/>
                  </a:moveTo>
                  <a:lnTo>
                    <a:pt x="2700637" y="0"/>
                  </a:lnTo>
                  <a:lnTo>
                    <a:pt x="2700637" y="1488802"/>
                  </a:lnTo>
                  <a:lnTo>
                    <a:pt x="0" y="1488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ysClr val="windowText" lastClr="000000"/>
                  </a:solidFill>
                  <a:latin typeface="EYInterstate" panose="02000503020000020004" pitchFamily="2" charset="0"/>
                </a:rPr>
                <a:t>gifts and give-aways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67477" y="2733401"/>
              <a:ext cx="2532888" cy="1488802"/>
            </a:xfrm>
            <a:custGeom>
              <a:avLst/>
              <a:gdLst>
                <a:gd name="connsiteX0" fmla="*/ 0 w 2481337"/>
                <a:gd name="connsiteY0" fmla="*/ 0 h 1488802"/>
                <a:gd name="connsiteX1" fmla="*/ 2481337 w 2481337"/>
                <a:gd name="connsiteY1" fmla="*/ 0 h 1488802"/>
                <a:gd name="connsiteX2" fmla="*/ 2481337 w 2481337"/>
                <a:gd name="connsiteY2" fmla="*/ 1488802 h 1488802"/>
                <a:gd name="connsiteX3" fmla="*/ 0 w 2481337"/>
                <a:gd name="connsiteY3" fmla="*/ 1488802 h 1488802"/>
                <a:gd name="connsiteX4" fmla="*/ 0 w 2481337"/>
                <a:gd name="connsiteY4" fmla="*/ 0 h 148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337" h="1488802">
                  <a:moveTo>
                    <a:pt x="0" y="0"/>
                  </a:moveTo>
                  <a:lnTo>
                    <a:pt x="2481337" y="0"/>
                  </a:lnTo>
                  <a:lnTo>
                    <a:pt x="2481337" y="1488802"/>
                  </a:lnTo>
                  <a:lnTo>
                    <a:pt x="0" y="1488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ysClr val="windowText" lastClr="000000"/>
                  </a:solidFill>
                  <a:latin typeface="EYInterstate" panose="02000503020000020004" pitchFamily="2" charset="0"/>
                </a:rPr>
                <a:t>supply of electricity and gas to residential colonies of registered persons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196948" y="2733401"/>
              <a:ext cx="2532888" cy="1488802"/>
            </a:xfrm>
            <a:custGeom>
              <a:avLst/>
              <a:gdLst>
                <a:gd name="connsiteX0" fmla="*/ 0 w 2481337"/>
                <a:gd name="connsiteY0" fmla="*/ 0 h 1488802"/>
                <a:gd name="connsiteX1" fmla="*/ 2481337 w 2481337"/>
                <a:gd name="connsiteY1" fmla="*/ 0 h 1488802"/>
                <a:gd name="connsiteX2" fmla="*/ 2481337 w 2481337"/>
                <a:gd name="connsiteY2" fmla="*/ 1488802 h 1488802"/>
                <a:gd name="connsiteX3" fmla="*/ 0 w 2481337"/>
                <a:gd name="connsiteY3" fmla="*/ 1488802 h 1488802"/>
                <a:gd name="connsiteX4" fmla="*/ 0 w 2481337"/>
                <a:gd name="connsiteY4" fmla="*/ 0 h 148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337" h="1488802">
                  <a:moveTo>
                    <a:pt x="0" y="0"/>
                  </a:moveTo>
                  <a:lnTo>
                    <a:pt x="2481337" y="0"/>
                  </a:lnTo>
                  <a:lnTo>
                    <a:pt x="2481337" y="1488802"/>
                  </a:lnTo>
                  <a:lnTo>
                    <a:pt x="0" y="1488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>
                  <a:solidFill>
                    <a:sysClr val="windowText" lastClr="000000"/>
                  </a:solidFill>
                  <a:latin typeface="EYInterstate" panose="02000503020000020004" pitchFamily="2" charset="0"/>
                </a:rPr>
                <a:t>building materials including cement, bricks, paints, varnishes, distempers etc.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926420" y="2733401"/>
              <a:ext cx="2532888" cy="1490472"/>
            </a:xfrm>
            <a:custGeom>
              <a:avLst/>
              <a:gdLst>
                <a:gd name="connsiteX0" fmla="*/ 0 w 2816888"/>
                <a:gd name="connsiteY0" fmla="*/ 0 h 1615246"/>
                <a:gd name="connsiteX1" fmla="*/ 2816888 w 2816888"/>
                <a:gd name="connsiteY1" fmla="*/ 0 h 1615246"/>
                <a:gd name="connsiteX2" fmla="*/ 2816888 w 2816888"/>
                <a:gd name="connsiteY2" fmla="*/ 1615246 h 1615246"/>
                <a:gd name="connsiteX3" fmla="*/ 0 w 2816888"/>
                <a:gd name="connsiteY3" fmla="*/ 1615246 h 1615246"/>
                <a:gd name="connsiteX4" fmla="*/ 0 w 2816888"/>
                <a:gd name="connsiteY4" fmla="*/ 0 h 161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6888" h="1615246">
                  <a:moveTo>
                    <a:pt x="0" y="0"/>
                  </a:moveTo>
                  <a:lnTo>
                    <a:pt x="2816888" y="0"/>
                  </a:lnTo>
                  <a:lnTo>
                    <a:pt x="2816888" y="1615246"/>
                  </a:lnTo>
                  <a:lnTo>
                    <a:pt x="0" y="1615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ysClr val="windowText" lastClr="000000"/>
                  </a:solidFill>
                  <a:latin typeface="EYInterstate" panose="02000503020000020004" pitchFamily="2" charset="0"/>
                </a:rPr>
                <a:t>office equipment and machines , furniture, structure, fixture and furnishings </a:t>
              </a:r>
              <a:r>
                <a:rPr lang="en-US" b="1" u="sng" dirty="0">
                  <a:solidFill>
                    <a:sysClr val="windowText" lastClr="000000"/>
                  </a:solidFill>
                  <a:latin typeface="EYInterstate" panose="02000503020000020004" pitchFamily="2" charset="0"/>
                </a:rPr>
                <a:t>excluding those directly used in taxable activity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467477" y="4370274"/>
              <a:ext cx="2532888" cy="1488802"/>
            </a:xfrm>
            <a:custGeom>
              <a:avLst/>
              <a:gdLst>
                <a:gd name="connsiteX0" fmla="*/ 0 w 2481337"/>
                <a:gd name="connsiteY0" fmla="*/ 0 h 1488802"/>
                <a:gd name="connsiteX1" fmla="*/ 2481337 w 2481337"/>
                <a:gd name="connsiteY1" fmla="*/ 0 h 1488802"/>
                <a:gd name="connsiteX2" fmla="*/ 2481337 w 2481337"/>
                <a:gd name="connsiteY2" fmla="*/ 1488802 h 1488802"/>
                <a:gd name="connsiteX3" fmla="*/ 0 w 2481337"/>
                <a:gd name="connsiteY3" fmla="*/ 1488802 h 1488802"/>
                <a:gd name="connsiteX4" fmla="*/ 0 w 2481337"/>
                <a:gd name="connsiteY4" fmla="*/ 0 h 148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337" h="1488802">
                  <a:moveTo>
                    <a:pt x="0" y="0"/>
                  </a:moveTo>
                  <a:lnTo>
                    <a:pt x="2481337" y="0"/>
                  </a:lnTo>
                  <a:lnTo>
                    <a:pt x="2481337" y="1488802"/>
                  </a:lnTo>
                  <a:lnTo>
                    <a:pt x="0" y="1488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ysClr val="windowText" lastClr="000000"/>
                  </a:solidFill>
                  <a:latin typeface="EYInterstate" panose="02000503020000020004" pitchFamily="2" charset="0"/>
                </a:rPr>
                <a:t>electrical and gas appliances, pipes, fittings, </a:t>
              </a:r>
              <a:r>
                <a:rPr lang="en-US" b="1" u="sng" dirty="0">
                  <a:solidFill>
                    <a:sysClr val="windowText" lastClr="000000"/>
                  </a:solidFill>
                  <a:latin typeface="EYInterstate" panose="02000503020000020004" pitchFamily="2" charset="0"/>
                </a:rPr>
                <a:t>excluding those directly used in taxable activity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196948" y="4370274"/>
              <a:ext cx="2532888" cy="1488802"/>
            </a:xfrm>
            <a:custGeom>
              <a:avLst/>
              <a:gdLst>
                <a:gd name="connsiteX0" fmla="*/ 0 w 3097651"/>
                <a:gd name="connsiteY0" fmla="*/ 0 h 1488802"/>
                <a:gd name="connsiteX1" fmla="*/ 3097651 w 3097651"/>
                <a:gd name="connsiteY1" fmla="*/ 0 h 1488802"/>
                <a:gd name="connsiteX2" fmla="*/ 3097651 w 3097651"/>
                <a:gd name="connsiteY2" fmla="*/ 1488802 h 1488802"/>
                <a:gd name="connsiteX3" fmla="*/ 0 w 3097651"/>
                <a:gd name="connsiteY3" fmla="*/ 1488802 h 1488802"/>
                <a:gd name="connsiteX4" fmla="*/ 0 w 3097651"/>
                <a:gd name="connsiteY4" fmla="*/ 0 h 148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7651" h="1488802">
                  <a:moveTo>
                    <a:pt x="0" y="0"/>
                  </a:moveTo>
                  <a:lnTo>
                    <a:pt x="3097651" y="0"/>
                  </a:lnTo>
                  <a:lnTo>
                    <a:pt x="3097651" y="1488802"/>
                  </a:lnTo>
                  <a:lnTo>
                    <a:pt x="0" y="1488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ysClr val="windowText" lastClr="000000"/>
                  </a:solidFill>
                  <a:latin typeface="EYInterstate" panose="02000503020000020004" pitchFamily="2" charset="0"/>
                </a:rPr>
                <a:t>wires, cables, ordinary electrical fittings and sanitary fittings, </a:t>
              </a:r>
              <a:r>
                <a:rPr lang="en-US" b="1" u="sng" dirty="0">
                  <a:solidFill>
                    <a:sysClr val="windowText" lastClr="000000"/>
                  </a:solidFill>
                  <a:latin typeface="EYInterstate" panose="02000503020000020004" pitchFamily="2" charset="0"/>
                </a:rPr>
                <a:t>excluding those directly used in taxable activity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926420" y="4370274"/>
              <a:ext cx="2532888" cy="1488802"/>
            </a:xfrm>
            <a:custGeom>
              <a:avLst/>
              <a:gdLst>
                <a:gd name="connsiteX0" fmla="*/ 0 w 2481337"/>
                <a:gd name="connsiteY0" fmla="*/ 0 h 1488802"/>
                <a:gd name="connsiteX1" fmla="*/ 2481337 w 2481337"/>
                <a:gd name="connsiteY1" fmla="*/ 0 h 1488802"/>
                <a:gd name="connsiteX2" fmla="*/ 2481337 w 2481337"/>
                <a:gd name="connsiteY2" fmla="*/ 1488802 h 1488802"/>
                <a:gd name="connsiteX3" fmla="*/ 0 w 2481337"/>
                <a:gd name="connsiteY3" fmla="*/ 1488802 h 1488802"/>
                <a:gd name="connsiteX4" fmla="*/ 0 w 2481337"/>
                <a:gd name="connsiteY4" fmla="*/ 0 h 148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337" h="1488802">
                  <a:moveTo>
                    <a:pt x="0" y="0"/>
                  </a:moveTo>
                  <a:lnTo>
                    <a:pt x="2481337" y="0"/>
                  </a:lnTo>
                  <a:lnTo>
                    <a:pt x="2481337" y="1488802"/>
                  </a:lnTo>
                  <a:lnTo>
                    <a:pt x="0" y="1488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ysClr val="windowText" lastClr="000000"/>
                  </a:solidFill>
                  <a:latin typeface="EYInterstate" panose="02000503020000020004" pitchFamily="2" charset="0"/>
                </a:rPr>
                <a:t>crockery, cutlery, utensils etc., </a:t>
              </a:r>
              <a:r>
                <a:rPr lang="en-US" b="1" u="sng" dirty="0">
                  <a:solidFill>
                    <a:sysClr val="windowText" lastClr="000000"/>
                  </a:solidFill>
                  <a:latin typeface="EYInterstate" panose="02000503020000020004" pitchFamily="2" charset="0"/>
                </a:rPr>
                <a:t>excluding those direct used in taxable activity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98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684181"/>
          </a:xfrm>
        </p:spPr>
        <p:txBody>
          <a:bodyPr/>
          <a:lstStyle/>
          <a:p>
            <a:r>
              <a:rPr lang="en-US" sz="2800" dirty="0">
                <a:latin typeface="EYInterstate" panose="02000503020000020004" pitchFamily="2" charset="0"/>
              </a:rPr>
              <a:t>Apportionment of Tax Rules of ST, </a:t>
            </a:r>
            <a:r>
              <a:rPr lang="en-US" sz="2800" dirty="0" smtClean="0">
                <a:latin typeface="EYInterstate" panose="02000503020000020004" pitchFamily="2" charset="0"/>
              </a:rPr>
              <a:t/>
            </a:r>
            <a:br>
              <a:rPr lang="en-US" sz="2800" dirty="0" smtClean="0">
                <a:latin typeface="EYInterstate" panose="02000503020000020004" pitchFamily="2" charset="0"/>
              </a:rPr>
            </a:br>
            <a:r>
              <a:rPr lang="en-US" sz="2800" dirty="0" smtClean="0">
                <a:latin typeface="EYInterstate" panose="02000503020000020004" pitchFamily="2" charset="0"/>
              </a:rPr>
              <a:t>Sindh </a:t>
            </a:r>
            <a:r>
              <a:rPr lang="en-US" sz="2800" dirty="0">
                <a:latin typeface="EYInterstate" panose="02000503020000020004" pitchFamily="2" charset="0"/>
              </a:rPr>
              <a:t>and Punjab </a:t>
            </a:r>
            <a:r>
              <a:rPr lang="en-US" sz="2800" dirty="0" smtClean="0">
                <a:latin typeface="EYInterstate" panose="02000503020000020004" pitchFamily="2" charset="0"/>
              </a:rPr>
              <a:t>Acts</a:t>
            </a:r>
            <a:endParaRPr lang="en-US" sz="2800" dirty="0">
              <a:latin typeface="EYInterstate" panose="02000503020000020004" pitchFamily="2" charset="0"/>
            </a:endParaRP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43848" y="974681"/>
            <a:ext cx="8918264" cy="544217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287338" indent="-287338" algn="l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Registered person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who </a:t>
            </a: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makes taxable and exempt supplies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simultaneously is required to determine his </a:t>
            </a: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claimable input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tax in the following manner-</a:t>
            </a:r>
          </a:p>
          <a:p>
            <a:pPr marL="457200" indent="-457200" algn="l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Input tax paid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on goods and services used/relating </a:t>
            </a: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wholly to taxable supplies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shall be </a:t>
            </a: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admissible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under the law.</a:t>
            </a:r>
          </a:p>
          <a:p>
            <a:pPr marL="457200" indent="-457200" algn="l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Input tax paid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on goods and services used/ relating </a:t>
            </a: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wholly to exempt supplies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shall </a:t>
            </a: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not be admissible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.</a:t>
            </a:r>
          </a:p>
          <a:p>
            <a:pPr marL="457200" indent="-457200" algn="l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Input tax incurred /used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in providing of </a:t>
            </a: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taxable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services and also for </a:t>
            </a: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non taxable or exempt services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shall be </a:t>
            </a:r>
            <a:r>
              <a:rPr lang="en-US" sz="22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apportioned</a:t>
            </a:r>
            <a:r>
              <a:rPr lang="en-US" sz="22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according to the following formula for availing input tax adjustment- </a:t>
            </a:r>
          </a:p>
          <a:p>
            <a:pPr algn="l">
              <a:spcBef>
                <a:spcPts val="600"/>
              </a:spcBef>
            </a:pPr>
            <a:r>
              <a:rPr lang="en-US" sz="2000" dirty="0" smtClean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Adjustable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Input Tax 	Value of taxable services  	 </a:t>
            </a:r>
          </a:p>
          <a:p>
            <a:pPr algn="l">
              <a:spcBef>
                <a:spcPts val="600"/>
              </a:spcBef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on taxable services    =  -----------------------------------        x  Residual Input Tax  		      (value of taxable + exempt services)</a:t>
            </a:r>
            <a:endParaRPr lang="en-US" sz="2200" dirty="0">
              <a:solidFill>
                <a:sysClr val="windowText" lastClr="000000"/>
              </a:solidFill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99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711477"/>
          </a:xfrm>
        </p:spPr>
        <p:txBody>
          <a:bodyPr/>
          <a:lstStyle/>
          <a:p>
            <a:pPr lvl="0"/>
            <a:r>
              <a:rPr lang="en-US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Debit and Credit Note - Section 9 of ST Act 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/>
            </a:r>
            <a:b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</a:b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Debit and Credit Note Rules of ST, Sindh and Punjab Act</a:t>
            </a:r>
            <a:b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</a:br>
            <a:endParaRPr lang="en-US" sz="2000" dirty="0">
              <a:latin typeface="EYInterstate" panose="02000503020000020004" pitchFamily="2" charset="0"/>
            </a:endParaRP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98440" y="1103577"/>
            <a:ext cx="8723138" cy="5466883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341313" lvl="0" indent="-341313" algn="l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 registered person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may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issue a tax debit or credit note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and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make corresponding adjustment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against output tax in the return, if the amount shown in the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tax invoice or the return needs to be modified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as a result and in the manner of –</a:t>
            </a:r>
          </a:p>
          <a:p>
            <a:pPr marL="341313" lvl="0" indent="-341313" algn="l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Cancellation or return of goods/services</a:t>
            </a:r>
          </a:p>
          <a:p>
            <a:pPr marL="341313" lvl="0" indent="-341313" algn="l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 buyer/ recipient of services shall issue a debit note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to the supplier/service provider,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referring relevant invoice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and describing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quantity/part being returned or cancelled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and change in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value and amount of tax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with the reason.</a:t>
            </a:r>
          </a:p>
          <a:p>
            <a:pPr marL="341313" lvl="0" indent="-341313" algn="l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Change in the nature or value of supply/services</a:t>
            </a:r>
          </a:p>
          <a:p>
            <a:pPr marL="341313" lvl="0" indent="-341313" algn="l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 supplier/services provider issues a debit note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in case of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increase in value or amount of tax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and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 credit note otherwise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.</a:t>
            </a:r>
          </a:p>
          <a:p>
            <a:pPr marL="341313" lvl="0" indent="-341313" algn="l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 Note should be referred in the corresponding invoice and should fulfill the requirement of a sales tax invoice.</a:t>
            </a:r>
          </a:p>
        </p:txBody>
      </p:sp>
    </p:spTree>
    <p:extLst>
      <p:ext uri="{BB962C8B-B14F-4D97-AF65-F5344CB8AC3E}">
        <p14:creationId xmlns:p14="http://schemas.microsoft.com/office/powerpoint/2010/main" val="4233178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636600"/>
          </a:xfrm>
        </p:spPr>
        <p:txBody>
          <a:bodyPr/>
          <a:lstStyle/>
          <a:p>
            <a:pPr lvl="0"/>
            <a:r>
              <a:rPr lang="en-US" sz="24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Debit and Credit Note - Section 9 of ST Act </a:t>
            </a:r>
            <a:br>
              <a:rPr lang="en-US" sz="24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</a:br>
            <a:r>
              <a:rPr lang="en-US" sz="24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Debit and Credit Note Rules of ST, Sindh and Punjab Act</a:t>
            </a:r>
            <a:br>
              <a:rPr lang="en-US" sz="24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</a:br>
            <a:endParaRPr lang="en-US" sz="2400" dirty="0">
              <a:latin typeface="EYInterstate" panose="02000503020000020004" pitchFamily="2" charset="0"/>
            </a:endParaRP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30200" y="1082902"/>
            <a:ext cx="8945560" cy="5034566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0" rIns="0"/>
          <a:lstStyle/>
          <a:p>
            <a:pPr marL="341313" lvl="0" indent="-341313" algn="l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Adjustment of Tax</a:t>
            </a:r>
          </a:p>
          <a:p>
            <a:pPr marL="341313" lvl="0" indent="-341313" algn="l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Where the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buyer has already claimed input tax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he shall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reduce or increase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the amount of input tax in respect of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cancelled or returned supply/services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as mentioned in corresponding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debit or credit note through monthly sales tax return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.</a:t>
            </a:r>
          </a:p>
          <a:p>
            <a:pPr marL="341313" lvl="0" indent="-341313" algn="l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When the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supplier/services provider has already paid output tax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he shall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increase or decrease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the amount of output tax as mentioned by the corresponding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debit note through monthly sales tax return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.</a:t>
            </a:r>
          </a:p>
          <a:p>
            <a:pPr marL="341313" lvl="0" indent="-341313" algn="l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Adjustment which lead to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change in amount of tax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can only be made if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corresponding Note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is issued within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180 days (90 days in Sindh)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of relevant supply. Commissioner may extend such period by a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further 180 days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.</a:t>
            </a:r>
          </a:p>
          <a:p>
            <a:pPr marL="341313" lvl="0" indent="-341313" algn="l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Goods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returned being unfit for consumption are required to be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destroyed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in supervision of a tax officer.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Input tax disallowed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069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703550"/>
          </a:xfrm>
        </p:spPr>
        <p:txBody>
          <a:bodyPr/>
          <a:lstStyle/>
          <a:p>
            <a:pPr lvl="0"/>
            <a:r>
              <a:rPr lang="en-US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Carry Forward /Refund of Input Tax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/>
            </a:r>
            <a:b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</a:b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Section – 10 of ST Act, Sindh and Punjab Rules</a:t>
            </a:r>
            <a:b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</a:br>
            <a:endParaRPr lang="en-US" sz="2000" dirty="0">
              <a:latin typeface="EYInterstate" panose="02000503020000020004" pitchFamily="2" charset="0"/>
            </a:endParaRP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30200" y="1149851"/>
            <a:ext cx="8945560" cy="3393896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287338" lvl="0" indent="-287338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latin typeface="EYInterstate" panose="02000503020000020004" pitchFamily="2" charset="0"/>
              </a:rPr>
              <a:t>Excess input tax</a:t>
            </a:r>
            <a:r>
              <a:rPr lang="en-US" sz="2000" dirty="0">
                <a:latin typeface="EYInterstate" panose="02000503020000020004" pitchFamily="2" charset="0"/>
              </a:rPr>
              <a:t> against </a:t>
            </a:r>
            <a:r>
              <a:rPr lang="en-US" sz="2000" b="1" dirty="0">
                <a:latin typeface="EYInterstate" panose="02000503020000020004" pitchFamily="2" charset="0"/>
              </a:rPr>
              <a:t>taxable services</a:t>
            </a:r>
            <a:r>
              <a:rPr lang="en-US" sz="2000" dirty="0">
                <a:latin typeface="EYInterstate" panose="02000503020000020004" pitchFamily="2" charset="0"/>
              </a:rPr>
              <a:t>, may be </a:t>
            </a:r>
            <a:r>
              <a:rPr lang="en-US" sz="2000" b="1" dirty="0">
                <a:latin typeface="EYInterstate" panose="02000503020000020004" pitchFamily="2" charset="0"/>
              </a:rPr>
              <a:t>carried forward to the next period</a:t>
            </a:r>
            <a:r>
              <a:rPr lang="en-US" sz="2000" dirty="0">
                <a:latin typeface="EYInterstate" panose="02000503020000020004" pitchFamily="2" charset="0"/>
              </a:rPr>
              <a:t> and shall be treated as input tax for that period.</a:t>
            </a:r>
          </a:p>
          <a:p>
            <a:pPr marL="287338" lvl="0" indent="-287338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err="1">
                <a:latin typeface="EYInterstate" panose="02000503020000020004" pitchFamily="2" charset="0"/>
              </a:rPr>
              <a:t>FBR</a:t>
            </a:r>
            <a:r>
              <a:rPr lang="en-US" sz="2000" dirty="0">
                <a:latin typeface="EYInterstate" panose="02000503020000020004" pitchFamily="2" charset="0"/>
              </a:rPr>
              <a:t> may prescribe the manner for refund of such excess input tax.</a:t>
            </a:r>
          </a:p>
          <a:p>
            <a:pPr marL="287338" indent="-287338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EYInterstate" panose="02000503020000020004" pitchFamily="2" charset="0"/>
              </a:rPr>
              <a:t>Any tax refund of input tax shall be paid after the adjustment of any tax liability, penalty or default surcharge payable.</a:t>
            </a:r>
          </a:p>
          <a:p>
            <a:pPr marL="287338" indent="-287338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latin typeface="EYInterstate" panose="02000503020000020004" pitchFamily="2" charset="0"/>
              </a:rPr>
              <a:t>There is no bar of time for adjustment of excess input tax once carried  forward</a:t>
            </a:r>
            <a:r>
              <a:rPr lang="en-US" sz="2000" dirty="0">
                <a:latin typeface="EYInterstate" panose="02000503020000020004" pitchFamily="2" charset="0"/>
              </a:rPr>
              <a:t>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8824" y="4403219"/>
            <a:ext cx="8945560" cy="1494521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287338" indent="-287338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latin typeface="EYInterstate" panose="02000503020000020004" pitchFamily="2" charset="0"/>
              </a:rPr>
              <a:t>Under Punjab Act,</a:t>
            </a:r>
            <a:r>
              <a:rPr lang="en-US" sz="2000" dirty="0">
                <a:latin typeface="EYInterstate" panose="02000503020000020004" pitchFamily="2" charset="0"/>
              </a:rPr>
              <a:t> input tax not consumed during a tax period may be </a:t>
            </a:r>
            <a:r>
              <a:rPr lang="en-US" sz="2000" b="1" dirty="0">
                <a:latin typeface="EYInterstate" panose="02000503020000020004" pitchFamily="2" charset="0"/>
              </a:rPr>
              <a:t>carried forward</a:t>
            </a:r>
            <a:r>
              <a:rPr lang="en-US" sz="2000" dirty="0">
                <a:latin typeface="EYInterstate" panose="02000503020000020004" pitchFamily="2" charset="0"/>
              </a:rPr>
              <a:t> for a period </a:t>
            </a:r>
            <a:r>
              <a:rPr lang="en-US" sz="2000" b="1" dirty="0">
                <a:latin typeface="EYInterstate" panose="02000503020000020004" pitchFamily="2" charset="0"/>
              </a:rPr>
              <a:t>not exceeding four moths</a:t>
            </a:r>
            <a:r>
              <a:rPr lang="en-US" sz="2000" dirty="0">
                <a:latin typeface="EYInterstate" panose="02000503020000020004" pitchFamily="2" charset="0"/>
              </a:rPr>
              <a:t>, where after adjustment shall be admissible only on confirmation </a:t>
            </a:r>
            <a:r>
              <a:rPr lang="en-US" sz="2000" b="1" dirty="0">
                <a:latin typeface="EYInterstate" panose="02000503020000020004" pitchFamily="2" charset="0"/>
              </a:rPr>
              <a:t>by audit</a:t>
            </a:r>
            <a:r>
              <a:rPr lang="en-US" sz="2000" dirty="0">
                <a:latin typeface="EYInterstate" panose="02000503020000020004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2810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29600" cy="685472"/>
          </a:xfrm>
        </p:spPr>
        <p:txBody>
          <a:bodyPr/>
          <a:lstStyle/>
          <a:p>
            <a:pPr lvl="0" eaLnBrk="0" fontAlgn="base" hangingPunct="0">
              <a:lnSpc>
                <a:spcPct val="95000"/>
              </a:lnSpc>
              <a:spcAft>
                <a:spcPct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Refund to be claimed</a:t>
            </a: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/>
            </a:r>
            <a:b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</a:br>
            <a: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Section – 66 of ST Act and Rule 23A of Sindh Rules</a:t>
            </a:r>
            <a:br>
              <a:rPr lang="en-US" sz="2000" kern="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</a:br>
            <a:endParaRPr lang="en-US" sz="2000" dirty="0">
              <a:latin typeface="EYInterstate" panose="02000503020000020004" pitchFamily="2" charset="0"/>
            </a:endParaRP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16552" y="1017652"/>
            <a:ext cx="8945560" cy="2822043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190500" lvl="0" indent="-190500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Under section 66 of ST Act,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a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refund of tax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due to any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inadvertence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error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misconception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or an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input adjustment not claimed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shall be refunded on making application,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within one year of the date of payment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or invoice.</a:t>
            </a:r>
          </a:p>
          <a:p>
            <a:pPr marL="190500" lvl="0" indent="-190500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If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input tax was not deducted within the relevant tax period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a registered person may allow to take such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adjustment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in a specified tax period.</a:t>
            </a:r>
          </a:p>
          <a:p>
            <a:pPr marL="190500" lvl="0" indent="-190500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No refund 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is admissible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if incidence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of tax has been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passed to the consumer.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9914" y="4233395"/>
            <a:ext cx="8945560" cy="1977766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190500" indent="-190500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Under Rule 23A of Sindh Rules,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a sales tax amount may be refunded to registered person in case of–</a:t>
            </a:r>
          </a:p>
          <a:p>
            <a:pPr marL="190500" indent="-190500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excess amount of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sales tax deposited erroneously or inadvertently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</a:t>
            </a:r>
          </a:p>
          <a:p>
            <a:pPr marL="190500" indent="-190500" algn="l"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amount of deposited by or recovered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 from the registered person is </a:t>
            </a:r>
            <a:r>
              <a:rPr lang="en-US" sz="2000" b="1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held not payable</a:t>
            </a:r>
            <a:r>
              <a:rPr lang="en-US" sz="2000" dirty="0">
                <a:solidFill>
                  <a:sysClr val="windowText" lastClr="000000"/>
                </a:solidFill>
                <a:latin typeface="EYInterstate" panose="02000503020000020004" pitchFamily="2" charset="0"/>
              </a:rPr>
              <a:t>, as result of an order of a court or an appellate forum. </a:t>
            </a:r>
          </a:p>
        </p:txBody>
      </p:sp>
    </p:spTree>
    <p:extLst>
      <p:ext uri="{BB962C8B-B14F-4D97-AF65-F5344CB8AC3E}">
        <p14:creationId xmlns:p14="http://schemas.microsoft.com/office/powerpoint/2010/main" val="2231596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EYInterstate" panose="02000503020000020004" pitchFamily="2" charset="0"/>
              </a:rPr>
              <a:t>An Overview</a:t>
            </a:r>
            <a:br>
              <a:rPr lang="en-US" sz="2800" dirty="0">
                <a:latin typeface="EYInterstate" panose="02000503020000020004" pitchFamily="2" charset="0"/>
              </a:rPr>
            </a:br>
            <a:r>
              <a:rPr lang="en-US" sz="2800" dirty="0">
                <a:latin typeface="EYInterstate" panose="02000503020000020004" pitchFamily="2" charset="0"/>
              </a:rPr>
              <a:t>Sales Tax In Pakistan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KTBA PDP 2014    Sales Tax on Services in Pakistan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40645" y="1179200"/>
            <a:ext cx="8774755" cy="29392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900" kern="0" dirty="0">
                <a:latin typeface="EYInterstate" panose="02000503020000020004" pitchFamily="2" charset="0"/>
              </a:rPr>
              <a:t>The Provinces of Sindh, Punjab and KPK have now issued their own full-fledged sales tax on services Acts by repealing respective PST Ordinances -</a:t>
            </a:r>
          </a:p>
          <a:p>
            <a:pPr marL="800100" lvl="1" indent="-342900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900" kern="0" dirty="0" smtClean="0">
                <a:latin typeface="EYInterstate" panose="02000503020000020004" pitchFamily="2" charset="0"/>
              </a:rPr>
              <a:t>The </a:t>
            </a:r>
            <a:r>
              <a:rPr lang="en-US" sz="1900" kern="0" dirty="0">
                <a:latin typeface="EYInterstate" panose="02000503020000020004" pitchFamily="2" charset="0"/>
              </a:rPr>
              <a:t>Sindh Sales Tax on Services Act  2011(Sindh Act), from 01 July 2011</a:t>
            </a:r>
          </a:p>
          <a:p>
            <a:pPr marL="800100" lvl="1" indent="-342900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900" kern="0" dirty="0">
                <a:latin typeface="EYInterstate" panose="02000503020000020004" pitchFamily="2" charset="0"/>
              </a:rPr>
              <a:t>The Punjab Sales Tax on Services Act 2012 (Punjab Act) from 01 July 2012</a:t>
            </a:r>
          </a:p>
          <a:p>
            <a:pPr marL="800100" lvl="1" indent="-342900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900" kern="0" dirty="0">
                <a:latin typeface="EYInterstate" panose="02000503020000020004" pitchFamily="2" charset="0"/>
              </a:rPr>
              <a:t>The Khyber Pakhtunkhwa Finance Act 2013 (KPK Act) from 01 </a:t>
            </a:r>
            <a:r>
              <a:rPr lang="en-US" sz="1900" dirty="0">
                <a:solidFill>
                  <a:schemeClr val="bg2"/>
                </a:solidFill>
                <a:latin typeface="EYInterstate" panose="02000503020000020004" pitchFamily="2" charset="0"/>
              </a:rPr>
              <a:t>July 2013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2543" y="4078235"/>
            <a:ext cx="8977957" cy="20812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marL="342900" lvl="0" indent="-342900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900" kern="0" dirty="0">
                <a:latin typeface="EYInterstate" panose="02000503020000020004" pitchFamily="2" charset="0"/>
              </a:rPr>
              <a:t>The Provinces of Sindh, Punjab and KPK have also established their own administration and collection authorities namely-</a:t>
            </a:r>
          </a:p>
          <a:p>
            <a:pPr marL="800100" lvl="1" indent="-342900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latin typeface="EYInterstate" panose="02000503020000020004" pitchFamily="2" charset="0"/>
              </a:rPr>
              <a:t>Sindh Revenue Board (</a:t>
            </a:r>
            <a:r>
              <a:rPr lang="en-US" sz="1900" kern="0" dirty="0" err="1">
                <a:latin typeface="EYInterstate" panose="02000503020000020004" pitchFamily="2" charset="0"/>
              </a:rPr>
              <a:t>SRB</a:t>
            </a:r>
            <a:r>
              <a:rPr lang="en-US" sz="1900" kern="0" dirty="0">
                <a:latin typeface="EYInterstate" panose="02000503020000020004" pitchFamily="2" charset="0"/>
              </a:rPr>
              <a:t>) </a:t>
            </a:r>
          </a:p>
          <a:p>
            <a:pPr marL="800100" lvl="1" indent="-342900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latin typeface="EYInterstate" panose="02000503020000020004" pitchFamily="2" charset="0"/>
              </a:rPr>
              <a:t>Punjab Revenue Authority (PRA) </a:t>
            </a:r>
          </a:p>
          <a:p>
            <a:pPr marL="800100" lvl="1" indent="-342900">
              <a:lnSpc>
                <a:spcPts val="22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900" kern="0" dirty="0">
                <a:latin typeface="EYInterstate" panose="02000503020000020004" pitchFamily="2" charset="0"/>
              </a:rPr>
              <a:t>Khyber Pakhtunkhwa Revenue Authority (</a:t>
            </a:r>
            <a:r>
              <a:rPr lang="en-US" sz="1900" kern="0" dirty="0" err="1">
                <a:latin typeface="EYInterstate" panose="02000503020000020004" pitchFamily="2" charset="0"/>
              </a:rPr>
              <a:t>KPRA</a:t>
            </a:r>
            <a:r>
              <a:rPr lang="en-US" sz="1900" kern="0" dirty="0">
                <a:latin typeface="EYInterstate" panose="02000503020000020004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998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EYInterstate" panose="02000503020000020004" pitchFamily="2" charset="0"/>
              </a:rPr>
              <a:t>Charging Provisions</a:t>
            </a:r>
            <a:endParaRPr lang="en-GB" dirty="0"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EYInterstate" panose="02000503020000020004" pitchFamily="2" charset="0"/>
              </a:rPr>
              <a:t>Taxable Services</a:t>
            </a:r>
            <a:br>
              <a:rPr lang="en-US" sz="2800" dirty="0">
                <a:latin typeface="EYInterstate" panose="02000503020000020004" pitchFamily="2" charset="0"/>
              </a:rPr>
            </a:br>
            <a:r>
              <a:rPr lang="en-US" sz="2800" dirty="0">
                <a:latin typeface="EYInterstate" panose="02000503020000020004" pitchFamily="2" charset="0"/>
              </a:rPr>
              <a:t>Section 3 of the FE Act and PST Ordinances 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62958122"/>
              </p:ext>
            </p:extLst>
          </p:nvPr>
        </p:nvGraphicFramePr>
        <p:xfrm>
          <a:off x="207941" y="1130300"/>
          <a:ext cx="8567759" cy="3942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12428713"/>
              </p:ext>
            </p:extLst>
          </p:nvPr>
        </p:nvGraphicFramePr>
        <p:xfrm>
          <a:off x="223479" y="5174381"/>
          <a:ext cx="8691921" cy="972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51857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77825" y="138100"/>
            <a:ext cx="8423276" cy="860400"/>
          </a:xfrm>
        </p:spPr>
        <p:txBody>
          <a:bodyPr/>
          <a:lstStyle/>
          <a:p>
            <a:r>
              <a:rPr lang="en-US" sz="2800" dirty="0">
                <a:latin typeface="EYInterstate" panose="02000503020000020004" pitchFamily="2" charset="0"/>
              </a:rPr>
              <a:t>Taxable Services</a:t>
            </a:r>
            <a:br>
              <a:rPr lang="en-US" sz="2800" dirty="0">
                <a:latin typeface="EYInterstate" panose="02000503020000020004" pitchFamily="2" charset="0"/>
              </a:rPr>
            </a:br>
            <a:r>
              <a:rPr lang="en-US" sz="2600" dirty="0">
                <a:latin typeface="EYInterstate" panose="02000503020000020004" pitchFamily="2" charset="0"/>
              </a:rPr>
              <a:t>Related Definitions of the FE Act and PST Ordinances 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58741" y="1075526"/>
            <a:ext cx="8618560" cy="2337377"/>
          </a:xfrm>
          <a:prstGeom prst="rect">
            <a:avLst/>
          </a:prstGeom>
        </p:spPr>
        <p:txBody>
          <a:bodyPr/>
          <a:lstStyle/>
          <a:p>
            <a:pPr indent="-34290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2000" b="1" kern="0" dirty="0">
                <a:latin typeface="EYInterstate" panose="02000503020000020004" pitchFamily="2" charset="0"/>
              </a:rPr>
              <a:t>Services</a:t>
            </a:r>
            <a:r>
              <a:rPr lang="en-US" sz="1900" b="1" kern="0" dirty="0">
                <a:latin typeface="EYInterstate" panose="02000503020000020004" pitchFamily="2" charset="0"/>
              </a:rPr>
              <a:t> -  2(23) of FE Act</a:t>
            </a:r>
            <a:r>
              <a:rPr lang="en-US" sz="1900" kern="0" dirty="0">
                <a:latin typeface="EYInterstate" panose="02000503020000020004" pitchFamily="2" charset="0"/>
              </a:rPr>
              <a:t>	</a:t>
            </a:r>
          </a:p>
          <a:p>
            <a:pPr marL="342900" lvl="0" algn="l">
              <a:spcBef>
                <a:spcPts val="1200"/>
              </a:spcBef>
            </a:pPr>
            <a:r>
              <a:rPr lang="en-US" sz="1900" dirty="0" smtClean="0">
                <a:latin typeface="EYInterstate" panose="02000503020000020004" pitchFamily="2" charset="0"/>
              </a:rPr>
              <a:t>“</a:t>
            </a:r>
            <a:r>
              <a:rPr lang="en-US" sz="1900" b="1" dirty="0">
                <a:latin typeface="EYInterstate" panose="02000503020000020004" pitchFamily="2" charset="0"/>
              </a:rPr>
              <a:t>Services</a:t>
            </a:r>
            <a:r>
              <a:rPr lang="en-US" sz="1900" dirty="0">
                <a:latin typeface="EYInterstate" panose="02000503020000020004" pitchFamily="2" charset="0"/>
              </a:rPr>
              <a:t>” means </a:t>
            </a:r>
            <a:r>
              <a:rPr lang="en-US" sz="1900" b="1" u="sng" dirty="0">
                <a:latin typeface="EYInterstate" panose="02000503020000020004" pitchFamily="2" charset="0"/>
              </a:rPr>
              <a:t>services, facilities and utilities</a:t>
            </a:r>
            <a:r>
              <a:rPr lang="en-US" sz="1900" b="1" dirty="0">
                <a:latin typeface="EYInterstate" panose="02000503020000020004" pitchFamily="2" charset="0"/>
              </a:rPr>
              <a:t> </a:t>
            </a:r>
            <a:r>
              <a:rPr lang="en-US" sz="1900" dirty="0">
                <a:latin typeface="EYInterstate" panose="02000503020000020004" pitchFamily="2" charset="0"/>
              </a:rPr>
              <a:t>leviable to excise duty under this Act, including the services, facilities and utilities </a:t>
            </a:r>
            <a:r>
              <a:rPr lang="en-US" sz="1900" b="1" u="sng" dirty="0">
                <a:latin typeface="EYInterstate" panose="02000503020000020004" pitchFamily="2" charset="0"/>
              </a:rPr>
              <a:t>originating from</a:t>
            </a:r>
            <a:r>
              <a:rPr lang="en-US" sz="1900" b="1" dirty="0">
                <a:latin typeface="EYInterstate" panose="02000503020000020004" pitchFamily="2" charset="0"/>
              </a:rPr>
              <a:t> </a:t>
            </a:r>
            <a:r>
              <a:rPr lang="en-US" sz="1900" dirty="0">
                <a:latin typeface="EYInterstate" panose="02000503020000020004" pitchFamily="2" charset="0"/>
              </a:rPr>
              <a:t>Pakistan or its tariff area </a:t>
            </a:r>
            <a:r>
              <a:rPr lang="en-US" sz="1900" b="1" u="sng" dirty="0">
                <a:latin typeface="EYInterstate" panose="02000503020000020004" pitchFamily="2" charset="0"/>
              </a:rPr>
              <a:t>or terminating in Pakistan</a:t>
            </a:r>
            <a:r>
              <a:rPr lang="en-US" sz="1900" dirty="0">
                <a:latin typeface="EYInterstate" panose="02000503020000020004" pitchFamily="2" charset="0"/>
              </a:rPr>
              <a:t> or its tariff area.</a:t>
            </a:r>
          </a:p>
          <a:p>
            <a:pPr marL="342900" indent="-342900" algn="l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900" kern="0" dirty="0">
                <a:latin typeface="EYInterstate" panose="02000503020000020004" pitchFamily="2" charset="0"/>
              </a:rPr>
              <a:t>The expression “</a:t>
            </a:r>
            <a:r>
              <a:rPr lang="en-US" sz="1900" b="1" kern="0" dirty="0">
                <a:latin typeface="EYInterstate" panose="02000503020000020004" pitchFamily="2" charset="0"/>
              </a:rPr>
              <a:t>provided or rendered</a:t>
            </a:r>
            <a:r>
              <a:rPr lang="en-US" sz="1900" kern="0" dirty="0">
                <a:latin typeface="EYInterstate" panose="02000503020000020004" pitchFamily="2" charset="0"/>
              </a:rPr>
              <a:t>” includes </a:t>
            </a:r>
            <a:r>
              <a:rPr lang="en-US" sz="1900" b="1" kern="0" dirty="0">
                <a:latin typeface="EYInterstate" panose="02000503020000020004" pitchFamily="2" charset="0"/>
              </a:rPr>
              <a:t>originating and termination of services in Pakistan </a:t>
            </a:r>
            <a:r>
              <a:rPr lang="en-US" sz="1900" kern="0" dirty="0">
                <a:latin typeface="EYInterstate" panose="02000503020000020004" pitchFamily="2" charset="0"/>
              </a:rPr>
              <a:t>or respective Province</a:t>
            </a:r>
            <a:r>
              <a:rPr lang="en-US" sz="1900" kern="0" dirty="0" smtClean="0">
                <a:latin typeface="EYInterstate" panose="02000503020000020004" pitchFamily="2" charset="0"/>
              </a:rPr>
              <a:t>.</a:t>
            </a:r>
            <a:endParaRPr lang="en-US" sz="1900" dirty="0">
              <a:latin typeface="EYInterstate" panose="02000503020000020004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3628610"/>
              </p:ext>
            </p:extLst>
          </p:nvPr>
        </p:nvGraphicFramePr>
        <p:xfrm>
          <a:off x="90201" y="3556000"/>
          <a:ext cx="8939285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5477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EYInterstate" panose="02000503020000020004" pitchFamily="2" charset="0"/>
              </a:rPr>
              <a:t>Taxable Services</a:t>
            </a:r>
            <a:br>
              <a:rPr lang="en-US" sz="2800" dirty="0">
                <a:latin typeface="EYInterstate" panose="02000503020000020004" pitchFamily="2" charset="0"/>
              </a:rPr>
            </a:br>
            <a:r>
              <a:rPr lang="en-US" sz="2800" dirty="0">
                <a:latin typeface="EYInterstate" panose="02000503020000020004" pitchFamily="2" charset="0"/>
              </a:rPr>
              <a:t>Sindh, Punjab and KPK Acts </a:t>
            </a:r>
          </a:p>
        </p:txBody>
      </p:sp>
      <p:cxnSp>
        <p:nvCxnSpPr>
          <p:cNvPr id="14343" name="Straight Connector 10"/>
          <p:cNvCxnSpPr>
            <a:cxnSpLocks noChangeShapeType="1"/>
          </p:cNvCxnSpPr>
          <p:nvPr/>
        </p:nvCxnSpPr>
        <p:spPr bwMode="auto">
          <a:xfrm>
            <a:off x="0" y="4014788"/>
            <a:ext cx="91440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4" name="Straight Connector 12"/>
          <p:cNvCxnSpPr>
            <a:cxnSpLocks noChangeShapeType="1"/>
          </p:cNvCxnSpPr>
          <p:nvPr/>
        </p:nvCxnSpPr>
        <p:spPr bwMode="auto">
          <a:xfrm>
            <a:off x="0" y="4014788"/>
            <a:ext cx="2917825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4345" name="Straight Connector 14"/>
          <p:cNvCxnSpPr>
            <a:cxnSpLocks noChangeShapeType="1"/>
          </p:cNvCxnSpPr>
          <p:nvPr/>
        </p:nvCxnSpPr>
        <p:spPr bwMode="auto">
          <a:xfrm>
            <a:off x="0" y="4014788"/>
            <a:ext cx="957263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2318405"/>
              </p:ext>
            </p:extLst>
          </p:nvPr>
        </p:nvGraphicFramePr>
        <p:xfrm>
          <a:off x="182541" y="1129277"/>
          <a:ext cx="8758260" cy="3428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97808" y="4538540"/>
            <a:ext cx="8939285" cy="162409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341313" indent="-341313"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b="1" kern="0" dirty="0">
                <a:latin typeface="+mn-lt"/>
              </a:rPr>
              <a:t>Explanation</a:t>
            </a:r>
            <a:r>
              <a:rPr lang="en-US" sz="2000" kern="0" dirty="0">
                <a:latin typeface="+mn-lt"/>
              </a:rPr>
              <a:t>: This </a:t>
            </a:r>
            <a:r>
              <a:rPr lang="en-US" sz="2000" dirty="0"/>
              <a:t>sub-Section deals with services provided by </a:t>
            </a:r>
            <a:r>
              <a:rPr lang="en-US" sz="2000" u="sng" dirty="0">
                <a:solidFill>
                  <a:schemeClr val="accent1"/>
                </a:solidFill>
              </a:rPr>
              <a:t>registered</a:t>
            </a:r>
            <a:r>
              <a:rPr lang="en-US" sz="2000" dirty="0"/>
              <a:t> </a:t>
            </a:r>
            <a:r>
              <a:rPr lang="en-US" sz="2000" b="1" dirty="0"/>
              <a:t>persons</a:t>
            </a:r>
            <a:r>
              <a:rPr lang="en-US" sz="2000" dirty="0"/>
              <a:t>, </a:t>
            </a:r>
          </a:p>
          <a:p>
            <a:pPr marL="341313" indent="-341313" algn="l">
              <a:lnSpc>
                <a:spcPts val="2600"/>
              </a:lnSpc>
              <a:spcBef>
                <a:spcPct val="6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/>
              <a:t>regardless of whether those services are provided to </a:t>
            </a:r>
            <a:r>
              <a:rPr lang="en-US" sz="2000" b="1" u="sng" dirty="0"/>
              <a:t>resident</a:t>
            </a:r>
            <a:r>
              <a:rPr lang="en-US" sz="2000" dirty="0"/>
              <a:t> persons </a:t>
            </a:r>
            <a:r>
              <a:rPr lang="en-US" sz="2000" b="1" u="sng" dirty="0">
                <a:latin typeface="+mn-lt"/>
              </a:rPr>
              <a:t>or</a:t>
            </a:r>
            <a:r>
              <a:rPr lang="en-US" sz="2000" b="1" u="sng" dirty="0"/>
              <a:t> non-resident persons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505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Y_regular_presentation_2010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2.xml><?xml version="1.0" encoding="utf-8"?>
<a:theme xmlns:a="http://schemas.openxmlformats.org/drawingml/2006/main" name="EY light projection">
  <a:themeElements>
    <a:clrScheme name="EY light projection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3.xml><?xml version="1.0" encoding="utf-8"?>
<a:theme xmlns:a="http://schemas.openxmlformats.org/drawingml/2006/main" name="EY dark print">
  <a:themeElements>
    <a:clrScheme name="EY dark print">
      <a:dk1>
        <a:srgbClr val="FFFFFF"/>
      </a:dk1>
      <a:lt1>
        <a:srgbClr val="FFFFFF"/>
      </a:lt1>
      <a:dk2>
        <a:srgbClr val="333333"/>
      </a:dk2>
      <a:lt2>
        <a:srgbClr val="FFE600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4.xml><?xml version="1.0" encoding="utf-8"?>
<a:theme xmlns:a="http://schemas.openxmlformats.org/drawingml/2006/main" name="EY dark projection">
  <a:themeElements>
    <a:clrScheme name="EY dark projection">
      <a:dk1>
        <a:srgbClr val="FFFFFF"/>
      </a:dk1>
      <a:lt1>
        <a:srgbClr val="FFFFFF"/>
      </a:lt1>
      <a:dk2>
        <a:srgbClr val="333333"/>
      </a:dk2>
      <a:lt2>
        <a:srgbClr val="FFD200"/>
      </a:lt2>
      <a:accent1>
        <a:srgbClr val="808080"/>
      </a:accent1>
      <a:accent2>
        <a:srgbClr val="FFD2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36576" rIns="0" bIns="0" rtlCol="0">
        <a:spAutoFit/>
      </a:bodyPr>
      <a:lstStyle>
        <a:defPPr marL="285750" indent="-285750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smtClean="0"/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EY_regular_presentation_2010</Template>
  <TotalTime>324</TotalTime>
  <Words>5044</Words>
  <Application>Microsoft Office PowerPoint</Application>
  <PresentationFormat>On-screen Show (4:3)</PresentationFormat>
  <Paragraphs>460</Paragraphs>
  <Slides>47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EY_regular_presentation_2010</vt:lpstr>
      <vt:lpstr>EY light projection</vt:lpstr>
      <vt:lpstr>EY dark print</vt:lpstr>
      <vt:lpstr>EY dark projection</vt:lpstr>
      <vt:lpstr>Karachi Tax Bar Association Professional Development Program 2015 </vt:lpstr>
      <vt:lpstr>Table of contents</vt:lpstr>
      <vt:lpstr>Abbreviations</vt:lpstr>
      <vt:lpstr>An Overview Sales Tax In Pakistan</vt:lpstr>
      <vt:lpstr>An Overview Sales Tax In Pakistan</vt:lpstr>
      <vt:lpstr>Charging Provisions</vt:lpstr>
      <vt:lpstr>Taxable Services Section 3 of the FE Act and PST Ordinances </vt:lpstr>
      <vt:lpstr>Taxable Services Related Definitions of the FE Act and PST Ordinances </vt:lpstr>
      <vt:lpstr>Taxable Services Sindh, Punjab and KPK Acts </vt:lpstr>
      <vt:lpstr>Taxable Services Related Definitions - Services </vt:lpstr>
      <vt:lpstr>Taxable Services Related Definitions – Provided or Rendered </vt:lpstr>
      <vt:lpstr>Taxable Services Related Definitions – Person  - Registered Person</vt:lpstr>
      <vt:lpstr>Taxable Services Related Definitions – Place of Business</vt:lpstr>
      <vt:lpstr>Taxable Services Related Definitions – Resident</vt:lpstr>
      <vt:lpstr>Taxable Services Related Definitions – Economic Activity</vt:lpstr>
      <vt:lpstr>Taxable Services Rate of Tax </vt:lpstr>
      <vt:lpstr>Taxable Services Comparative list of  Taxable Services and Applicable Rates</vt:lpstr>
      <vt:lpstr>Taxable Services Value of Taxable Services  -  Federal</vt:lpstr>
      <vt:lpstr>Taxable Services Value of Taxable Services  -  Provincial</vt:lpstr>
      <vt:lpstr>Taxable Services Time of Services Provided or Rendered</vt:lpstr>
      <vt:lpstr>Taxable Services Export of Services – Punjab Act</vt:lpstr>
      <vt:lpstr>Exempt Services Comparative list of Exempt Services</vt:lpstr>
      <vt:lpstr>Taxable Services Person Liable To Pay Tax</vt:lpstr>
      <vt:lpstr>Reverse Charge - Person Liable to Pay Tax Services liable to FED under FE Act or PST Ordinances</vt:lpstr>
      <vt:lpstr>Reverse Charge Services liable Sales Tax under Sindh, Punjab and KPK Act</vt:lpstr>
      <vt:lpstr>Reverse Charge – Person Liable To Pay Tax Services liable Sales Tax under Sindh, Punjab and KPK Act</vt:lpstr>
      <vt:lpstr>Reverse Charge Principles Of Origin in Certain Situations- Punjab and KPK </vt:lpstr>
      <vt:lpstr>Reverse Charge Principles Of Origin in Certain Situations- Punjab and KPK </vt:lpstr>
      <vt:lpstr>Reverse Charge Principles Of Origin in Certain Situations- Punjab and KPK </vt:lpstr>
      <vt:lpstr>Requirement Of Registration Recipient Of Taxable Services – Reverse Charge </vt:lpstr>
      <vt:lpstr>Principles of Origin of Services Reverse Charge – liability for payment of tax</vt:lpstr>
      <vt:lpstr>Payment &amp; Adjustment – Punjab Act  Recipient Of Taxable Services – Reverse Charge</vt:lpstr>
      <vt:lpstr> Adjustment of Input Tax and Determination of Tax Liability  </vt:lpstr>
      <vt:lpstr>Determination of Tax Liability Input Tax – Definition under ST Act  </vt:lpstr>
      <vt:lpstr>Determination of Tax Liability Section – 7 of the ST Act</vt:lpstr>
      <vt:lpstr>Determination of Tax Liability Section – 7 of the ST Act</vt:lpstr>
      <vt:lpstr>Determination of Tax Liability Section –  15 of Sindh, 16 of Punjab and 32 of KPK Act</vt:lpstr>
      <vt:lpstr>Determination of Tax Liability Rules for Adjustment under the Sindh and Punjab Acts</vt:lpstr>
      <vt:lpstr>Tax Credit Not Allowed Section – 8 of the ST Act</vt:lpstr>
      <vt:lpstr>Tax Credit Not Allowed Rule 22A of Sindh and Rule 4 of Adjustment Rules of Punjab </vt:lpstr>
      <vt:lpstr>Tax Credit not admissible  Under the Federal Law- SRO 490(I)/2004 dated 12 June 2004 </vt:lpstr>
      <vt:lpstr>Apportionment of Tax Rules of ST,  Sindh and Punjab Acts</vt:lpstr>
      <vt:lpstr>Debit and Credit Note - Section 9 of ST Act  Debit and Credit Note Rules of ST, Sindh and Punjab Act </vt:lpstr>
      <vt:lpstr>Debit and Credit Note - Section 9 of ST Act  Debit and Credit Note Rules of ST, Sindh and Punjab Act </vt:lpstr>
      <vt:lpstr>Carry Forward /Refund of Input Tax Section – 10 of ST Act, Sindh and Punjab Rules </vt:lpstr>
      <vt:lpstr>Refund to be claimed Section – 66 of ST Act and Rule 23A of Sindh Rules </vt:lpstr>
      <vt:lpstr>Thank You</vt:lpstr>
    </vt:vector>
  </TitlesOfParts>
  <Company>Ernst &amp; Young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(Arial bold 30 point)</dc:title>
  <dc:creator>Saud Ul Hassan</dc:creator>
  <cp:keywords>brand; branding; zone; PowerPoint; templates; generic; general; EY; ribbon; 2013; 2014; Office</cp:keywords>
  <cp:lastModifiedBy>Saud Ul Hassan</cp:lastModifiedBy>
  <cp:revision>47</cp:revision>
  <dcterms:created xsi:type="dcterms:W3CDTF">2015-01-22T11:50:00Z</dcterms:created>
  <dcterms:modified xsi:type="dcterms:W3CDTF">2015-01-23T02:39:33Z</dcterms:modified>
  <cp:contentStatus>Published</cp:contentStatus>
</cp:coreProperties>
</file>